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147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handoutMasters/handoutMaster1.xml" ContentType="application/vnd.openxmlformats-officedocument.presentationml.handoutMaster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wmf" ContentType="image/x-wmf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s/slide139.xml" ContentType="application/vnd.openxmlformats-officedocument.presentationml.slide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6"/>
  </p:notesMasterIdLst>
  <p:handoutMasterIdLst>
    <p:handoutMasterId r:id="rId157"/>
  </p:handoutMasterIdLst>
  <p:sldIdLst>
    <p:sldId id="256" r:id="rId2"/>
    <p:sldId id="273" r:id="rId3"/>
    <p:sldId id="274" r:id="rId4"/>
    <p:sldId id="275" r:id="rId5"/>
    <p:sldId id="370" r:id="rId6"/>
    <p:sldId id="369" r:id="rId7"/>
    <p:sldId id="371" r:id="rId8"/>
    <p:sldId id="372" r:id="rId9"/>
    <p:sldId id="373" r:id="rId10"/>
    <p:sldId id="374" r:id="rId11"/>
    <p:sldId id="257" r:id="rId12"/>
    <p:sldId id="276" r:id="rId13"/>
    <p:sldId id="277" r:id="rId14"/>
    <p:sldId id="278" r:id="rId15"/>
    <p:sldId id="279" r:id="rId16"/>
    <p:sldId id="280" r:id="rId17"/>
    <p:sldId id="281" r:id="rId18"/>
    <p:sldId id="282" r:id="rId19"/>
    <p:sldId id="283" r:id="rId20"/>
    <p:sldId id="284" r:id="rId21"/>
    <p:sldId id="285" r:id="rId22"/>
    <p:sldId id="286" r:id="rId23"/>
    <p:sldId id="368" r:id="rId24"/>
    <p:sldId id="426" r:id="rId25"/>
    <p:sldId id="427" r:id="rId26"/>
    <p:sldId id="375" r:id="rId27"/>
    <p:sldId id="413" r:id="rId28"/>
    <p:sldId id="376" r:id="rId29"/>
    <p:sldId id="445" r:id="rId30"/>
    <p:sldId id="419" r:id="rId31"/>
    <p:sldId id="291" r:id="rId32"/>
    <p:sldId id="428" r:id="rId33"/>
    <p:sldId id="429" r:id="rId34"/>
    <p:sldId id="287" r:id="rId35"/>
    <p:sldId id="288" r:id="rId36"/>
    <p:sldId id="430" r:id="rId37"/>
    <p:sldId id="377" r:id="rId38"/>
    <p:sldId id="446" r:id="rId39"/>
    <p:sldId id="378" r:id="rId40"/>
    <p:sldId id="289" r:id="rId41"/>
    <p:sldId id="420" r:id="rId42"/>
    <p:sldId id="292" r:id="rId43"/>
    <p:sldId id="421" r:id="rId44"/>
    <p:sldId id="293" r:id="rId45"/>
    <p:sldId id="422" r:id="rId46"/>
    <p:sldId id="294" r:id="rId47"/>
    <p:sldId id="295" r:id="rId48"/>
    <p:sldId id="296" r:id="rId49"/>
    <p:sldId id="433" r:id="rId50"/>
    <p:sldId id="298" r:id="rId51"/>
    <p:sldId id="435" r:id="rId52"/>
    <p:sldId id="434" r:id="rId53"/>
    <p:sldId id="299" r:id="rId54"/>
    <p:sldId id="439" r:id="rId55"/>
    <p:sldId id="440" r:id="rId56"/>
    <p:sldId id="442" r:id="rId57"/>
    <p:sldId id="441" r:id="rId58"/>
    <p:sldId id="443" r:id="rId59"/>
    <p:sldId id="444" r:id="rId60"/>
    <p:sldId id="301" r:id="rId61"/>
    <p:sldId id="311" r:id="rId62"/>
    <p:sldId id="310" r:id="rId63"/>
    <p:sldId id="306" r:id="rId64"/>
    <p:sldId id="307" r:id="rId65"/>
    <p:sldId id="308" r:id="rId66"/>
    <p:sldId id="305" r:id="rId67"/>
    <p:sldId id="302" r:id="rId68"/>
    <p:sldId id="304" r:id="rId69"/>
    <p:sldId id="312" r:id="rId70"/>
    <p:sldId id="391" r:id="rId71"/>
    <p:sldId id="392" r:id="rId72"/>
    <p:sldId id="314" r:id="rId73"/>
    <p:sldId id="315" r:id="rId74"/>
    <p:sldId id="316" r:id="rId75"/>
    <p:sldId id="317" r:id="rId76"/>
    <p:sldId id="318" r:id="rId77"/>
    <p:sldId id="423" r:id="rId78"/>
    <p:sldId id="319" r:id="rId79"/>
    <p:sldId id="424" r:id="rId80"/>
    <p:sldId id="320" r:id="rId81"/>
    <p:sldId id="321" r:id="rId82"/>
    <p:sldId id="323" r:id="rId83"/>
    <p:sldId id="425" r:id="rId84"/>
    <p:sldId id="324" r:id="rId85"/>
    <p:sldId id="325" r:id="rId86"/>
    <p:sldId id="326" r:id="rId87"/>
    <p:sldId id="330" r:id="rId88"/>
    <p:sldId id="331" r:id="rId89"/>
    <p:sldId id="332" r:id="rId90"/>
    <p:sldId id="333" r:id="rId91"/>
    <p:sldId id="334" r:id="rId92"/>
    <p:sldId id="336" r:id="rId93"/>
    <p:sldId id="337" r:id="rId94"/>
    <p:sldId id="381" r:id="rId95"/>
    <p:sldId id="382" r:id="rId96"/>
    <p:sldId id="383" r:id="rId97"/>
    <p:sldId id="384" r:id="rId98"/>
    <p:sldId id="385" r:id="rId99"/>
    <p:sldId id="386" r:id="rId100"/>
    <p:sldId id="387" r:id="rId101"/>
    <p:sldId id="388" r:id="rId102"/>
    <p:sldId id="379" r:id="rId103"/>
    <p:sldId id="389" r:id="rId104"/>
    <p:sldId id="390" r:id="rId105"/>
    <p:sldId id="338" r:id="rId106"/>
    <p:sldId id="339" r:id="rId107"/>
    <p:sldId id="340" r:id="rId108"/>
    <p:sldId id="341" r:id="rId109"/>
    <p:sldId id="342" r:id="rId110"/>
    <p:sldId id="343" r:id="rId111"/>
    <p:sldId id="344" r:id="rId112"/>
    <p:sldId id="345" r:id="rId113"/>
    <p:sldId id="346" r:id="rId114"/>
    <p:sldId id="355" r:id="rId115"/>
    <p:sldId id="356" r:id="rId116"/>
    <p:sldId id="357" r:id="rId117"/>
    <p:sldId id="358" r:id="rId118"/>
    <p:sldId id="347" r:id="rId119"/>
    <p:sldId id="348" r:id="rId120"/>
    <p:sldId id="349" r:id="rId121"/>
    <p:sldId id="350" r:id="rId122"/>
    <p:sldId id="351" r:id="rId123"/>
    <p:sldId id="352" r:id="rId124"/>
    <p:sldId id="353" r:id="rId125"/>
    <p:sldId id="354" r:id="rId126"/>
    <p:sldId id="394" r:id="rId127"/>
    <p:sldId id="414" r:id="rId128"/>
    <p:sldId id="396" r:id="rId129"/>
    <p:sldId id="395" r:id="rId130"/>
    <p:sldId id="359" r:id="rId131"/>
    <p:sldId id="397" r:id="rId132"/>
    <p:sldId id="360" r:id="rId133"/>
    <p:sldId id="404" r:id="rId134"/>
    <p:sldId id="400" r:id="rId135"/>
    <p:sldId id="401" r:id="rId136"/>
    <p:sldId id="402" r:id="rId137"/>
    <p:sldId id="405" r:id="rId138"/>
    <p:sldId id="403" r:id="rId139"/>
    <p:sldId id="415" r:id="rId140"/>
    <p:sldId id="406" r:id="rId141"/>
    <p:sldId id="407" r:id="rId142"/>
    <p:sldId id="416" r:id="rId143"/>
    <p:sldId id="408" r:id="rId144"/>
    <p:sldId id="417" r:id="rId145"/>
    <p:sldId id="361" r:id="rId146"/>
    <p:sldId id="362" r:id="rId147"/>
    <p:sldId id="365" r:id="rId148"/>
    <p:sldId id="409" r:id="rId149"/>
    <p:sldId id="410" r:id="rId150"/>
    <p:sldId id="411" r:id="rId151"/>
    <p:sldId id="412" r:id="rId152"/>
    <p:sldId id="366" r:id="rId153"/>
    <p:sldId id="367" r:id="rId154"/>
    <p:sldId id="418" r:id="rId155"/>
  </p:sldIdLst>
  <p:sldSz cx="9144000" cy="6858000" type="screen4x3"/>
  <p:notesSz cx="6761163" cy="9942513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4" autoAdjust="0"/>
    <p:restoredTop sz="94992" autoAdjust="0"/>
  </p:normalViewPr>
  <p:slideViewPr>
    <p:cSldViewPr>
      <p:cViewPr>
        <p:scale>
          <a:sx n="75" d="100"/>
          <a:sy n="75" d="100"/>
        </p:scale>
        <p:origin x="-1650" y="-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84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theme" Target="theme/theme1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53" Type="http://schemas.openxmlformats.org/officeDocument/2006/relationships/slide" Target="slides/slide152.xml"/><Relationship Id="rId16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26839-5219-4DE2-80A6-9B826C3E96CC}" type="datetimeFigureOut">
              <a:rPr lang="pt-BR" smtClean="0"/>
              <a:pPr/>
              <a:t>29/08/2015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EE45A8-A24D-478F-9115-D0D35509023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94B8B67-93B0-435C-A1A7-6A5D651BE6E5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 smtClean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F58D01C-3D01-4034-A00C-D599584BD4AD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8483" name="Espaço Reservado para Anotações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pt-BR" smtClean="0"/>
          </a:p>
        </p:txBody>
      </p:sp>
      <p:sp>
        <p:nvSpPr>
          <p:cNvPr id="148484" name="Espaço Reservado para Número de Slide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E972A8F5-9170-410D-94FA-6180982F01D1}" type="slidenum">
              <a:rPr lang="pt-BR" smtClean="0"/>
              <a:pPr/>
              <a:t>70</a:t>
            </a:fld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BR" dirty="0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F58D01C-3D01-4034-A00C-D599584BD4AD}" type="slidenum">
              <a:rPr lang="pt-BR" smtClean="0"/>
              <a:pPr>
                <a:defRPr/>
              </a:pPr>
              <a:t>73</a:t>
            </a:fld>
            <a:endParaRPr lang="pt-B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tIns="0" rIns="18288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pt-BR" smtClean="0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BB7AC-9142-4CD6-A5B1-A7FCBA1B7D3B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5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BEBDE6-144A-47BB-A82D-C19BB6793F4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F9BF7C-1B98-4146-8D24-E512B26AFF95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8A8411-7DD6-4122-A50A-8AFA793875B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3A6A5-2074-4DC4-90AA-D77C87A5D846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C26A1C-77CC-4900-81AA-31A4DE2002C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2F8E8B-F44F-4272-B472-7D23E0BF693D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5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08CED-7011-4A71-AB0B-9EBF7759561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tIns="0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60BE9A-D7A5-452B-9BEB-D9E8B37318C6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C465A-4905-4505-ACE1-9FA59A34B4E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9345E-2A1E-4B47-8FDF-5CE3EF0EC4EC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6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DE195-84C6-4A97-A0E8-98793DF3F234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7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45EF4-DF6F-44DB-938F-39B9B67C7275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8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B1E3F7-9098-46F1-8E1A-4C1CA9664E16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3E9E5F-A476-4DA9-A860-A3B08D930F10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4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E17868-DB32-4778-AFF4-AFBFA66030CA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4482B2-1EA6-4BC2-B70F-AA87BF9DCD23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3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13E5CA-80C7-4B4B-8999-36468B5EB5D0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/>
          </a:p>
        </p:txBody>
      </p:sp>
      <p:sp>
        <p:nvSpPr>
          <p:cNvPr id="5" name="Espaço Reservado para Data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0242C0-FC3B-4923-A54B-5EBF8F2B9291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6" name="Espaço Reservado para Rodapé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F6E9D5-C5DC-4CFF-8D40-7BC55D78908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com Único Canto Aparado e Arredondado 4"/>
          <p:cNvSpPr/>
          <p:nvPr/>
        </p:nvSpPr>
        <p:spPr>
          <a:xfrm rot="420000" flipV="1">
            <a:off x="3165475" y="1108075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riângulo retângulo 5"/>
          <p:cNvSpPr/>
          <p:nvPr/>
        </p:nvSpPr>
        <p:spPr>
          <a:xfrm rot="420000" flipV="1">
            <a:off x="8004175" y="5359400"/>
            <a:ext cx="155575" cy="155575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Forma livre 6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lIns="45720" rIns="45720" bIns="45720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pt-BR" smtClean="0"/>
              <a:t>Clique para editar o estilo do título mestre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pt-BR" noProof="0" smtClean="0"/>
              <a:t>Clique no ícone para adicionar uma imagem</a:t>
            </a:r>
            <a:endParaRPr lang="en-US" noProof="0" dirty="0"/>
          </a:p>
        </p:txBody>
      </p:sp>
      <p:sp>
        <p:nvSpPr>
          <p:cNvPr id="9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65F92-83C1-4604-8BDE-E6E2EFAF5733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10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1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86209B-5043-469D-955E-ED49F73C955E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-9525" y="-7938"/>
            <a:ext cx="9163050" cy="104140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4381500" y="-7938"/>
            <a:ext cx="4762500" cy="6381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3076" name="Espaço Reservado para Título 8"/>
          <p:cNvSpPr>
            <a:spLocks noGrp="1"/>
          </p:cNvSpPr>
          <p:nvPr>
            <p:ph type="title"/>
          </p:nvPr>
        </p:nvSpPr>
        <p:spPr bwMode="auto">
          <a:xfrm>
            <a:off x="457200" y="70485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  <a:endParaRPr lang="en-US" smtClean="0"/>
          </a:p>
        </p:txBody>
      </p:sp>
      <p:sp>
        <p:nvSpPr>
          <p:cNvPr id="3077" name="Espaço Reservado para Texto 29"/>
          <p:cNvSpPr>
            <a:spLocks noGrp="1"/>
          </p:cNvSpPr>
          <p:nvPr>
            <p:ph type="body" idx="1"/>
          </p:nvPr>
        </p:nvSpPr>
        <p:spPr bwMode="auto">
          <a:xfrm>
            <a:off x="457200" y="1935163"/>
            <a:ext cx="8229600" cy="438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2A1130C-74E1-468C-902F-5CB50A9F3320}" type="datetimeFigureOut">
              <a:rPr lang="pt-BR"/>
              <a:pPr>
                <a:defRPr/>
              </a:pPr>
              <a:t>29/08/2015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>
                    <a:shade val="9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ADC8017-EFA7-4FB2-99C1-FB53F6DD7AE1}" type="slidenum">
              <a:rPr lang="pt-BR"/>
              <a:pPr>
                <a:defRPr/>
              </a:pPr>
              <a:t>‹nº›</a:t>
            </a:fld>
            <a:endParaRPr lang="pt-BR"/>
          </a:p>
        </p:txBody>
      </p:sp>
      <p:grpSp>
        <p:nvGrpSpPr>
          <p:cNvPr id="3081" name="Grupo 1"/>
          <p:cNvGrpSpPr>
            <a:grpSpLocks/>
          </p:cNvGrpSpPr>
          <p:nvPr/>
        </p:nvGrpSpPr>
        <p:grpSpPr bwMode="auto">
          <a:xfrm>
            <a:off x="-19050" y="203200"/>
            <a:ext cx="9180513" cy="647700"/>
            <a:chOff x="-19045" y="216550"/>
            <a:chExt cx="9180548" cy="649224"/>
          </a:xfrm>
        </p:grpSpPr>
        <p:sp>
          <p:nvSpPr>
            <p:cNvPr id="12" name="Forma livre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orma livre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335" r:id="rId1"/>
    <p:sldLayoutId id="2147484327" r:id="rId2"/>
    <p:sldLayoutId id="2147484336" r:id="rId3"/>
    <p:sldLayoutId id="2147484328" r:id="rId4"/>
    <p:sldLayoutId id="2147484329" r:id="rId5"/>
    <p:sldLayoutId id="2147484330" r:id="rId6"/>
    <p:sldLayoutId id="2147484331" r:id="rId7"/>
    <p:sldLayoutId id="2147484332" r:id="rId8"/>
    <p:sldLayoutId id="2147484337" r:id="rId9"/>
    <p:sldLayoutId id="2147484333" r:id="rId10"/>
    <p:sldLayoutId id="2147484334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5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9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46063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063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0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7450" indent="-209550" algn="l" rtl="0" eaLnBrk="0" fontAlgn="base" hangingPunct="0">
        <a:spcBef>
          <a:spcPct val="20000"/>
        </a:spcBef>
        <a:spcAft>
          <a:spcPct val="0"/>
        </a:spcAft>
        <a:buClr>
          <a:srgbClr val="0BD0D9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09550" algn="l" rtl="0" eaLnBrk="0" fontAlgn="base" hangingPunct="0">
        <a:spcBef>
          <a:spcPct val="20000"/>
        </a:spcBef>
        <a:spcAft>
          <a:spcPct val="0"/>
        </a:spcAft>
        <a:buClr>
          <a:srgbClr val="10CF9B"/>
        </a:buClr>
        <a:buSzPct val="6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3.jpeg"/><Relationship Id="rId2" Type="http://schemas.openxmlformats.org/officeDocument/2006/relationships/image" Target="../media/image212.jpeg"/><Relationship Id="rId1" Type="http://schemas.openxmlformats.org/officeDocument/2006/relationships/slideLayout" Target="../slideLayouts/slideLayout6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jpeg"/><Relationship Id="rId2" Type="http://schemas.openxmlformats.org/officeDocument/2006/relationships/image" Target="../media/image213.jpe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4.pn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5.png"/><Relationship Id="rId1" Type="http://schemas.openxmlformats.org/officeDocument/2006/relationships/slideLayout" Target="../slideLayouts/slideLayout6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6.jpeg"/><Relationship Id="rId1" Type="http://schemas.openxmlformats.org/officeDocument/2006/relationships/slideLayout" Target="../slideLayouts/slideLayout6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8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6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9.png"/><Relationship Id="rId1" Type="http://schemas.openxmlformats.org/officeDocument/2006/relationships/slideLayout" Target="../slideLayouts/slideLayout6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1.png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3.png"/><Relationship Id="rId2" Type="http://schemas.openxmlformats.org/officeDocument/2006/relationships/image" Target="../media/image22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4.png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2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9.png"/><Relationship Id="rId5" Type="http://schemas.openxmlformats.org/officeDocument/2006/relationships/image" Target="../media/image228.png"/><Relationship Id="rId4" Type="http://schemas.openxmlformats.org/officeDocument/2006/relationships/image" Target="../media/image227.png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3.png"/><Relationship Id="rId5" Type="http://schemas.openxmlformats.org/officeDocument/2006/relationships/image" Target="../media/image232.png"/><Relationship Id="rId4" Type="http://schemas.openxmlformats.org/officeDocument/2006/relationships/image" Target="../media/image231.png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35.png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6.png"/><Relationship Id="rId1" Type="http://schemas.openxmlformats.org/officeDocument/2006/relationships/slideLayout" Target="../slideLayouts/slideLayout6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37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39.png"/><Relationship Id="rId4" Type="http://schemas.openxmlformats.org/officeDocument/2006/relationships/image" Target="../media/image238.png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0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1.png"/></Relationships>
</file>

<file path=ppt/slides/_rels/slide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3.png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44.png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6.png"/><Relationship Id="rId2" Type="http://schemas.openxmlformats.org/officeDocument/2006/relationships/image" Target="../media/image245.png"/><Relationship Id="rId1" Type="http://schemas.openxmlformats.org/officeDocument/2006/relationships/slideLayout" Target="../slideLayouts/slideLayout6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8.png"/><Relationship Id="rId2" Type="http://schemas.openxmlformats.org/officeDocument/2006/relationships/image" Target="../media/image247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image" Target="../media/image249.png"/><Relationship Id="rId1" Type="http://schemas.openxmlformats.org/officeDocument/2006/relationships/slideLayout" Target="../slideLayouts/slideLayout6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png"/><Relationship Id="rId2" Type="http://schemas.openxmlformats.org/officeDocument/2006/relationships/image" Target="../media/image251.png"/><Relationship Id="rId1" Type="http://schemas.openxmlformats.org/officeDocument/2006/relationships/slideLayout" Target="../slideLayouts/slideLayout6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png"/><Relationship Id="rId2" Type="http://schemas.openxmlformats.org/officeDocument/2006/relationships/image" Target="../media/image253.png"/><Relationship Id="rId1" Type="http://schemas.openxmlformats.org/officeDocument/2006/relationships/slideLayout" Target="../slideLayouts/slideLayout6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png"/><Relationship Id="rId2" Type="http://schemas.openxmlformats.org/officeDocument/2006/relationships/image" Target="../media/image255.png"/><Relationship Id="rId1" Type="http://schemas.openxmlformats.org/officeDocument/2006/relationships/slideLayout" Target="../slideLayouts/slideLayout6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7.png"/><Relationship Id="rId1" Type="http://schemas.openxmlformats.org/officeDocument/2006/relationships/slideLayout" Target="../slideLayouts/slideLayout6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png"/><Relationship Id="rId2" Type="http://schemas.openxmlformats.org/officeDocument/2006/relationships/image" Target="../media/image25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0.png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png"/><Relationship Id="rId2" Type="http://schemas.openxmlformats.org/officeDocument/2006/relationships/image" Target="../media/image26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5.png"/><Relationship Id="rId5" Type="http://schemas.openxmlformats.org/officeDocument/2006/relationships/image" Target="../media/image264.png"/><Relationship Id="rId4" Type="http://schemas.openxmlformats.org/officeDocument/2006/relationships/image" Target="../media/image263.png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6.png"/><Relationship Id="rId2" Type="http://schemas.openxmlformats.org/officeDocument/2006/relationships/image" Target="../media/image262.png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271.png"/><Relationship Id="rId2" Type="http://schemas.openxmlformats.org/officeDocument/2006/relationships/image" Target="../media/image26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70.png"/><Relationship Id="rId5" Type="http://schemas.openxmlformats.org/officeDocument/2006/relationships/image" Target="../media/image269.png"/><Relationship Id="rId4" Type="http://schemas.openxmlformats.org/officeDocument/2006/relationships/image" Target="../media/image268.png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74.png"/><Relationship Id="rId4" Type="http://schemas.openxmlformats.org/officeDocument/2006/relationships/image" Target="../media/image27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2.vml"/></Relationships>
</file>

<file path=ppt/slides/_rels/slide1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27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76.png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7.png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8.png"/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5.png"/><Relationship Id="rId3" Type="http://schemas.openxmlformats.org/officeDocument/2006/relationships/image" Target="../media/image280.png"/><Relationship Id="rId7" Type="http://schemas.openxmlformats.org/officeDocument/2006/relationships/image" Target="../media/image284.png"/><Relationship Id="rId2" Type="http://schemas.openxmlformats.org/officeDocument/2006/relationships/image" Target="../media/image27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3.png"/><Relationship Id="rId5" Type="http://schemas.openxmlformats.org/officeDocument/2006/relationships/image" Target="../media/image282.png"/><Relationship Id="rId4" Type="http://schemas.openxmlformats.org/officeDocument/2006/relationships/image" Target="../media/image281.png"/></Relationships>
</file>

<file path=ppt/slides/_rels/slide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7.png"/><Relationship Id="rId7" Type="http://schemas.openxmlformats.org/officeDocument/2006/relationships/image" Target="../media/image291.png"/><Relationship Id="rId2" Type="http://schemas.openxmlformats.org/officeDocument/2006/relationships/image" Target="../media/image28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0.png"/><Relationship Id="rId5" Type="http://schemas.openxmlformats.org/officeDocument/2006/relationships/image" Target="../media/image289.png"/><Relationship Id="rId4" Type="http://schemas.openxmlformats.org/officeDocument/2006/relationships/image" Target="../media/image288.png"/></Relationships>
</file>

<file path=ppt/slides/_rels/slide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3.png"/><Relationship Id="rId2" Type="http://schemas.openxmlformats.org/officeDocument/2006/relationships/image" Target="../media/image29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4.png"/></Relationships>
</file>

<file path=ppt/slides/_rels/slide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6.png"/><Relationship Id="rId7" Type="http://schemas.openxmlformats.org/officeDocument/2006/relationships/image" Target="../media/image300.png"/><Relationship Id="rId2" Type="http://schemas.openxmlformats.org/officeDocument/2006/relationships/image" Target="../media/image29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99.png"/><Relationship Id="rId5" Type="http://schemas.openxmlformats.org/officeDocument/2006/relationships/image" Target="../media/image298.png"/><Relationship Id="rId4" Type="http://schemas.openxmlformats.org/officeDocument/2006/relationships/image" Target="../media/image297.png"/></Relationships>
</file>

<file path=ppt/slides/_rels/slide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2.png"/><Relationship Id="rId2" Type="http://schemas.openxmlformats.org/officeDocument/2006/relationships/image" Target="../media/image30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05.png"/><Relationship Id="rId5" Type="http://schemas.openxmlformats.org/officeDocument/2006/relationships/image" Target="../media/image304.png"/><Relationship Id="rId4" Type="http://schemas.openxmlformats.org/officeDocument/2006/relationships/image" Target="../media/image303.png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png"/><Relationship Id="rId2" Type="http://schemas.openxmlformats.org/officeDocument/2006/relationships/image" Target="../media/image30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9.png"/><Relationship Id="rId4" Type="http://schemas.openxmlformats.org/officeDocument/2006/relationships/image" Target="../media/image30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png"/><Relationship Id="rId3" Type="http://schemas.openxmlformats.org/officeDocument/2006/relationships/image" Target="../media/image311.png"/><Relationship Id="rId7" Type="http://schemas.openxmlformats.org/officeDocument/2006/relationships/image" Target="../media/image315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14.png"/><Relationship Id="rId5" Type="http://schemas.openxmlformats.org/officeDocument/2006/relationships/image" Target="../media/image313.png"/><Relationship Id="rId4" Type="http://schemas.openxmlformats.org/officeDocument/2006/relationships/image" Target="../media/image312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8.png"/><Relationship Id="rId2" Type="http://schemas.openxmlformats.org/officeDocument/2006/relationships/image" Target="../media/image31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1.png"/><Relationship Id="rId5" Type="http://schemas.openxmlformats.org/officeDocument/2006/relationships/image" Target="../media/image320.png"/><Relationship Id="rId4" Type="http://schemas.openxmlformats.org/officeDocument/2006/relationships/image" Target="../media/image319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png"/><Relationship Id="rId2" Type="http://schemas.openxmlformats.org/officeDocument/2006/relationships/image" Target="../media/image3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25.png"/><Relationship Id="rId4" Type="http://schemas.openxmlformats.org/officeDocument/2006/relationships/image" Target="../media/image324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7.png"/><Relationship Id="rId7" Type="http://schemas.openxmlformats.org/officeDocument/2006/relationships/image" Target="../media/image331.png"/><Relationship Id="rId2" Type="http://schemas.openxmlformats.org/officeDocument/2006/relationships/image" Target="../media/image32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30.png"/><Relationship Id="rId5" Type="http://schemas.openxmlformats.org/officeDocument/2006/relationships/image" Target="../media/image329.png"/><Relationship Id="rId4" Type="http://schemas.openxmlformats.org/officeDocument/2006/relationships/image" Target="../media/image328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5.png"/><Relationship Id="rId2" Type="http://schemas.openxmlformats.org/officeDocument/2006/relationships/image" Target="../media/image3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6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4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5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73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Relationship Id="rId9" Type="http://schemas.openxmlformats.org/officeDocument/2006/relationships/image" Target="../media/image8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9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8.png"/><Relationship Id="rId4" Type="http://schemas.openxmlformats.org/officeDocument/2006/relationships/image" Target="../media/image9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0.png"/><Relationship Id="rId4" Type="http://schemas.openxmlformats.org/officeDocument/2006/relationships/image" Target="../media/image99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2.png"/><Relationship Id="rId4" Type="http://schemas.openxmlformats.org/officeDocument/2006/relationships/image" Target="../media/image96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5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9.png"/><Relationship Id="rId4" Type="http://schemas.openxmlformats.org/officeDocument/2006/relationships/image" Target="../media/image10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13.png"/><Relationship Id="rId4" Type="http://schemas.openxmlformats.org/officeDocument/2006/relationships/image" Target="../media/image1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6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5.png"/><Relationship Id="rId1" Type="http://schemas.openxmlformats.org/officeDocument/2006/relationships/slideLayout" Target="../slideLayouts/slideLayout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0.png"/><Relationship Id="rId5" Type="http://schemas.openxmlformats.org/officeDocument/2006/relationships/image" Target="../media/image119.png"/><Relationship Id="rId4" Type="http://schemas.openxmlformats.org/officeDocument/2006/relationships/image" Target="../media/image118.png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5.png"/><Relationship Id="rId5" Type="http://schemas.openxmlformats.org/officeDocument/2006/relationships/image" Target="../media/image124.png"/><Relationship Id="rId4" Type="http://schemas.openxmlformats.org/officeDocument/2006/relationships/image" Target="../media/image123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2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8.png"/><Relationship Id="rId3" Type="http://schemas.openxmlformats.org/officeDocument/2006/relationships/image" Target="../media/image133.png"/><Relationship Id="rId7" Type="http://schemas.openxmlformats.org/officeDocument/2006/relationships/image" Target="../media/image137.png"/><Relationship Id="rId2" Type="http://schemas.openxmlformats.org/officeDocument/2006/relationships/image" Target="../media/image1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36.png"/><Relationship Id="rId5" Type="http://schemas.openxmlformats.org/officeDocument/2006/relationships/image" Target="../media/image135.png"/><Relationship Id="rId4" Type="http://schemas.openxmlformats.org/officeDocument/2006/relationships/image" Target="../media/image134.png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0.png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4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7.png"/><Relationship Id="rId3" Type="http://schemas.openxmlformats.org/officeDocument/2006/relationships/image" Target="../media/image68.png"/><Relationship Id="rId7" Type="http://schemas.openxmlformats.org/officeDocument/2006/relationships/image" Target="../media/image14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Relationship Id="rId9" Type="http://schemas.openxmlformats.org/officeDocument/2006/relationships/image" Target="../media/image148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1.png"/><Relationship Id="rId4" Type="http://schemas.openxmlformats.org/officeDocument/2006/relationships/image" Target="../media/image150.pn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3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55.png"/><Relationship Id="rId4" Type="http://schemas.openxmlformats.org/officeDocument/2006/relationships/image" Target="../media/image154.pn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7.pn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8.png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9.png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1.png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pn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image" Target="../media/image164.pn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6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pn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png"/><Relationship Id="rId2" Type="http://schemas.openxmlformats.org/officeDocument/2006/relationships/image" Target="../media/image168.pn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7.png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9.png"/></Relationships>
</file>

<file path=ppt/slides/_rels/slide8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4.png"/><Relationship Id="rId3" Type="http://schemas.openxmlformats.org/officeDocument/2006/relationships/image" Target="../media/image143.png"/><Relationship Id="rId7" Type="http://schemas.openxmlformats.org/officeDocument/2006/relationships/image" Target="../media/image183.png"/><Relationship Id="rId12" Type="http://schemas.openxmlformats.org/officeDocument/2006/relationships/image" Target="../media/image188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2.png"/><Relationship Id="rId11" Type="http://schemas.openxmlformats.org/officeDocument/2006/relationships/image" Target="../media/image187.png"/><Relationship Id="rId5" Type="http://schemas.openxmlformats.org/officeDocument/2006/relationships/image" Target="../media/image181.png"/><Relationship Id="rId10" Type="http://schemas.openxmlformats.org/officeDocument/2006/relationships/image" Target="../media/image186.png"/><Relationship Id="rId4" Type="http://schemas.openxmlformats.org/officeDocument/2006/relationships/image" Target="../media/image180.png"/><Relationship Id="rId9" Type="http://schemas.openxmlformats.org/officeDocument/2006/relationships/image" Target="../media/image18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2.png"/><Relationship Id="rId3" Type="http://schemas.openxmlformats.org/officeDocument/2006/relationships/image" Target="../media/image143.png"/><Relationship Id="rId7" Type="http://schemas.openxmlformats.org/officeDocument/2006/relationships/image" Target="../media/image19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0.png"/><Relationship Id="rId11" Type="http://schemas.openxmlformats.org/officeDocument/2006/relationships/image" Target="../media/image195.png"/><Relationship Id="rId5" Type="http://schemas.openxmlformats.org/officeDocument/2006/relationships/image" Target="../media/image189.png"/><Relationship Id="rId10" Type="http://schemas.openxmlformats.org/officeDocument/2006/relationships/image" Target="../media/image194.png"/><Relationship Id="rId4" Type="http://schemas.openxmlformats.org/officeDocument/2006/relationships/image" Target="../media/image188.png"/><Relationship Id="rId9" Type="http://schemas.openxmlformats.org/officeDocument/2006/relationships/image" Target="../media/image193.png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0.png"/><Relationship Id="rId3" Type="http://schemas.openxmlformats.org/officeDocument/2006/relationships/image" Target="../media/image143.png"/><Relationship Id="rId7" Type="http://schemas.openxmlformats.org/officeDocument/2006/relationships/image" Target="../media/image19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8.png"/><Relationship Id="rId5" Type="http://schemas.openxmlformats.org/officeDocument/2006/relationships/image" Target="../media/image197.png"/><Relationship Id="rId4" Type="http://schemas.openxmlformats.org/officeDocument/2006/relationships/image" Target="../media/image19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2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3.jpeg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4.jpeg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5.jpeg"/><Relationship Id="rId1" Type="http://schemas.openxmlformats.org/officeDocument/2006/relationships/slideLayout" Target="../slideLayouts/slideLayout6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7.jpeg"/><Relationship Id="rId2" Type="http://schemas.openxmlformats.org/officeDocument/2006/relationships/image" Target="../media/image206.jpeg"/><Relationship Id="rId1" Type="http://schemas.openxmlformats.org/officeDocument/2006/relationships/slideLayout" Target="../slideLayouts/slideLayout6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6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1.jpeg"/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Marsol\Curso Tecnico\CursoEtecCad\pecaeletro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1628800"/>
            <a:ext cx="4008437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7"/>
          <p:cNvSpPr>
            <a:spLocks noGrp="1"/>
          </p:cNvSpPr>
          <p:nvPr>
            <p:ph type="title"/>
          </p:nvPr>
        </p:nvSpPr>
        <p:spPr>
          <a:xfrm>
            <a:off x="0" y="1571612"/>
            <a:ext cx="3286116" cy="250033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pt-BR" sz="4000" i="1" dirty="0" smtClean="0">
                <a:solidFill>
                  <a:schemeClr val="tx1"/>
                </a:solidFill>
                <a:latin typeface="Impact" pitchFamily="34" charset="0"/>
              </a:rPr>
              <a:t>Curso de</a:t>
            </a:r>
            <a:br>
              <a:rPr lang="pt-BR" sz="4000" i="1" dirty="0" smtClean="0">
                <a:solidFill>
                  <a:schemeClr val="tx1"/>
                </a:solidFill>
                <a:latin typeface="Impact" pitchFamily="34" charset="0"/>
              </a:rPr>
            </a:br>
            <a:r>
              <a:rPr lang="pt-BR" sz="4000" i="1" dirty="0" smtClean="0">
                <a:solidFill>
                  <a:schemeClr val="tx1"/>
                </a:solidFill>
                <a:latin typeface="Impact" pitchFamily="34" charset="0"/>
              </a:rPr>
              <a:t> AutoCAD</a:t>
            </a:r>
            <a:br>
              <a:rPr lang="pt-BR" sz="4000" i="1" dirty="0" smtClean="0">
                <a:solidFill>
                  <a:schemeClr val="tx1"/>
                </a:solidFill>
                <a:latin typeface="Impact" pitchFamily="34" charset="0"/>
              </a:rPr>
            </a:br>
            <a:endParaRPr lang="pt-BR" sz="40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1030" name="Picture 6" descr="D:\Marsol\Curso Tecnico\CursoEtecCad\logocad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5119688"/>
            <a:ext cx="3101975" cy="881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3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81042" y="966770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000" i="1" dirty="0" smtClean="0">
                <a:solidFill>
                  <a:schemeClr val="tx1"/>
                </a:solidFill>
                <a:latin typeface="Impact" pitchFamily="34" charset="0"/>
              </a:rPr>
              <a:t> Iniciar um  Desenho</a:t>
            </a:r>
            <a:endParaRPr lang="pt-BR" sz="30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6" name="Título 9"/>
          <p:cNvSpPr txBox="1">
            <a:spLocks/>
          </p:cNvSpPr>
          <p:nvPr/>
        </p:nvSpPr>
        <p:spPr bwMode="auto">
          <a:xfrm>
            <a:off x="71406" y="2000240"/>
            <a:ext cx="4429156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t-BR" dirty="0">
                <a:latin typeface="+mn-lt"/>
              </a:rPr>
              <a:t>Agora devemos ajustar as unidades de inserção de blocos de acordo com a unidade do desenho que será desenvolvido por meio do </a:t>
            </a:r>
            <a:r>
              <a:rPr lang="pt-BR" b="1" dirty="0">
                <a:latin typeface="+mn-lt"/>
              </a:rPr>
              <a:t>comando</a:t>
            </a:r>
            <a:r>
              <a:rPr lang="pt-BR" dirty="0">
                <a:latin typeface="+mn-lt"/>
              </a:rPr>
              <a:t> </a:t>
            </a:r>
            <a:r>
              <a:rPr lang="pt-BR" b="1" dirty="0">
                <a:solidFill>
                  <a:srgbClr val="FF0000"/>
                </a:solidFill>
                <a:latin typeface="+mn-lt"/>
              </a:rPr>
              <a:t>UNITS</a:t>
            </a:r>
            <a:r>
              <a:rPr lang="pt-BR" dirty="0">
                <a:latin typeface="+mn-lt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t-BR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t-BR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sz="1400" dirty="0"/>
          </a:p>
        </p:txBody>
      </p:sp>
      <p:pic>
        <p:nvPicPr>
          <p:cNvPr id="1639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88" y="2214563"/>
            <a:ext cx="33528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uild="allAtOnce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282" y="1181084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84997" name="CaixaDeTexto 6"/>
          <p:cNvSpPr txBox="1">
            <a:spLocks noChangeArrowheads="1"/>
          </p:cNvSpPr>
          <p:nvPr/>
        </p:nvSpPr>
        <p:spPr bwMode="auto">
          <a:xfrm>
            <a:off x="142875" y="1874838"/>
            <a:ext cx="8643938" cy="538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pt-BR" sz="1600" b="1">
                <a:latin typeface="Constantia" pitchFamily="18" charset="0"/>
              </a:rPr>
              <a:t>Faça a concordância das extremidades da figura com círculos.</a:t>
            </a: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CIRCLE Specify center point for circle or [3P/2P/Ttr (tan tan radius)]: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Specify point on object for first tangent of circle: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Specify point on object for second tangent of circle</a:t>
            </a:r>
            <a:r>
              <a:rPr lang="en-US" sz="160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Specify radius of circle &lt;51.0000&gt;: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CIRCLE Specify center point for circle or [3P/2P/Ttr (tan tan radius)]: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Specify point on object for first tangent of circle: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600">
                <a:latin typeface="Constantia" pitchFamily="18" charset="0"/>
              </a:rPr>
              <a:t>Specify point on object for second tangent of circle: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pt-BR" sz="1600">
                <a:latin typeface="Constantia" pitchFamily="18" charset="0"/>
              </a:rPr>
              <a:t>Specify radius of circle &lt;8.0000&gt;: </a:t>
            </a:r>
            <a:r>
              <a:rPr lang="pt-BR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r>
              <a:rPr lang="pt-BR" sz="1600">
                <a:latin typeface="Constantia" pitchFamily="18" charset="0"/>
              </a:rPr>
              <a:t> </a:t>
            </a:r>
            <a:r>
              <a:rPr lang="pt-BR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(aceite o valor de raio 8 proposto pelo programa)</a:t>
            </a:r>
          </a:p>
          <a:p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pPr algn="just"/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4998" name="Picture 2" descr="01_imagem_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1785938"/>
            <a:ext cx="1533525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01_imagem_4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43688" y="3771900"/>
            <a:ext cx="17208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49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849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5" dur="500"/>
                                        <p:tgtEl>
                                          <p:spTgt spid="849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4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282" y="1142984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86021" name="CaixaDeTexto 6"/>
          <p:cNvSpPr txBox="1">
            <a:spLocks noChangeArrowheads="1"/>
          </p:cNvSpPr>
          <p:nvPr/>
        </p:nvSpPr>
        <p:spPr bwMode="auto">
          <a:xfrm>
            <a:off x="142875" y="1785938"/>
            <a:ext cx="8643938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500">
                <a:latin typeface="Constantia" pitchFamily="18" charset="0"/>
              </a:rPr>
              <a:t>Acerte as extremidades.</a:t>
            </a:r>
          </a:p>
          <a:p>
            <a:endParaRPr lang="pt-BR" sz="1500">
              <a:latin typeface="Constantia" pitchFamily="18" charset="0"/>
            </a:endParaRPr>
          </a:p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TRIM Current settings: Projection=UCS, Edge=None</a:t>
            </a:r>
            <a:br>
              <a:rPr lang="en-US" sz="1500">
                <a:latin typeface="Constantia" pitchFamily="18" charset="0"/>
              </a:rPr>
            </a:br>
            <a:r>
              <a:rPr lang="en-US" sz="1500">
                <a:latin typeface="Constantia" pitchFamily="18" charset="0"/>
              </a:rPr>
              <a:t>Select cutting edges ...</a:t>
            </a:r>
            <a:endParaRPr lang="pt-BR" sz="1500">
              <a:latin typeface="Constantia" pitchFamily="18" charset="0"/>
            </a:endParaRPr>
          </a:p>
          <a:p>
            <a:r>
              <a:rPr lang="pt-BR" sz="1500">
                <a:latin typeface="Constantia" pitchFamily="18" charset="0"/>
              </a:rPr>
              <a:t>Select objects or &lt;select all&gt;: </a:t>
            </a:r>
            <a:r>
              <a:rPr lang="pt-BR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 (teclando ENTER todos os objetos são selecionados)</a:t>
            </a: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P5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P6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pPr algn="just"/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6022" name="Picture 2" descr="01_imagem_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286250"/>
            <a:ext cx="172085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3" name="Picture 7" descr="01_imagem_3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3988" y="4235450"/>
            <a:ext cx="1449387" cy="1979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86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86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60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60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860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860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7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EXERCÍCIOS</a:t>
            </a:r>
          </a:p>
        </p:txBody>
      </p:sp>
      <p:pic>
        <p:nvPicPr>
          <p:cNvPr id="788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2500" y="2428875"/>
            <a:ext cx="7119938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8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EXERCÍCIOS</a:t>
            </a:r>
          </a:p>
        </p:txBody>
      </p:sp>
      <p:pic>
        <p:nvPicPr>
          <p:cNvPr id="942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8113" y="2071688"/>
            <a:ext cx="6378575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EXERCÍCIOS</a:t>
            </a:r>
          </a:p>
        </p:txBody>
      </p:sp>
      <p:pic>
        <p:nvPicPr>
          <p:cNvPr id="95237" name="Picture 2" descr="01_imagem_4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0375" y="2041525"/>
            <a:ext cx="5556250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EXERCÍCIOS</a:t>
            </a:r>
          </a:p>
        </p:txBody>
      </p:sp>
      <p:pic>
        <p:nvPicPr>
          <p:cNvPr id="798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2286000"/>
            <a:ext cx="3871912" cy="3313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8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252663"/>
            <a:ext cx="4291013" cy="331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9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EXERCÍCIOS</a:t>
            </a:r>
          </a:p>
        </p:txBody>
      </p:sp>
      <p:pic>
        <p:nvPicPr>
          <p:cNvPr id="808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2071688"/>
            <a:ext cx="7772400" cy="384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MATCH </a:t>
            </a:r>
            <a:r>
              <a:rPr lang="pt-BR" sz="3600" i="1" dirty="0" err="1">
                <a:latin typeface="Impact" pitchFamily="34" charset="0"/>
                <a:ea typeface="+mj-ea"/>
                <a:cs typeface="+mj-cs"/>
              </a:rPr>
              <a:t>Properties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429125" y="1649413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MODIFY  »  Match </a:t>
            </a:r>
            <a:r>
              <a:rPr lang="pt-BR" sz="1600" dirty="0" err="1">
                <a:latin typeface="+mn-lt"/>
              </a:rPr>
              <a:t>Properties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MA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1438" y="1743075"/>
            <a:ext cx="2778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CaixaDeTexto 10"/>
          <p:cNvSpPr txBox="1"/>
          <p:nvPr/>
        </p:nvSpPr>
        <p:spPr>
          <a:xfrm>
            <a:off x="500063" y="2428875"/>
            <a:ext cx="807243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É utilizado para trocar propriedades das entidades ou objetos do desenho, como cor tipo de linha, etc.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Inicialmente seleciona-se o objeto que se deseja adquirir as propriedades;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O cursor se tornará um pincel, e a medida que outros objetos são selecionados, vão assumindo as propriedades do primeiro objeto</a:t>
            </a:r>
          </a:p>
        </p:txBody>
      </p:sp>
      <p:pic>
        <p:nvPicPr>
          <p:cNvPr id="931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1825" y="1571625"/>
            <a:ext cx="369888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ítulo 7"/>
          <p:cNvSpPr txBox="1">
            <a:spLocks/>
          </p:cNvSpPr>
          <p:nvPr/>
        </p:nvSpPr>
        <p:spPr bwMode="auto">
          <a:xfrm>
            <a:off x="214282" y="384492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LIST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4500563" y="3933825"/>
            <a:ext cx="4143375" cy="423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LI + ENTER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71500" y="4668838"/>
            <a:ext cx="8072438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b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O comando </a:t>
            </a:r>
            <a:r>
              <a:rPr lang="pt-BR" sz="1600" dirty="0" err="1">
                <a:latin typeface="+mn-lt"/>
              </a:rPr>
              <a:t>List</a:t>
            </a:r>
            <a:r>
              <a:rPr lang="pt-BR" sz="1600" dirty="0">
                <a:latin typeface="+mn-lt"/>
              </a:rPr>
              <a:t> é uma ferramenta para listar todos os dados sobre determinado objeto ou entidade;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Selecionando o objeto e entrando com o comando </a:t>
            </a:r>
            <a:r>
              <a:rPr lang="pt-BR" sz="1600" dirty="0" err="1">
                <a:latin typeface="+mn-lt"/>
              </a:rPr>
              <a:t>list</a:t>
            </a:r>
            <a:r>
              <a:rPr lang="pt-BR" sz="1600" dirty="0">
                <a:latin typeface="+mn-lt"/>
              </a:rPr>
              <a:t> seus dados serão listados na barra de comando.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9319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4013200"/>
            <a:ext cx="357187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3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allAtOnce"/>
      <p:bldP spid="13" grpId="0"/>
      <p:bldP spid="16" grpId="0" build="allAtOnce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9813" y="4551363"/>
            <a:ext cx="3024187" cy="166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DIST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357688" y="1571625"/>
            <a:ext cx="4143375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DI + ENTER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143125"/>
            <a:ext cx="8072437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O comando </a:t>
            </a:r>
            <a:r>
              <a:rPr lang="pt-BR" sz="1600" dirty="0" err="1">
                <a:latin typeface="+mn-lt"/>
              </a:rPr>
              <a:t>Dist</a:t>
            </a:r>
            <a:r>
              <a:rPr lang="pt-BR" sz="1600" dirty="0">
                <a:latin typeface="+mn-lt"/>
              </a:rPr>
              <a:t> determina a distância entre pontos de objetos no desenho e seu pontos relativos ao plano vigente.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 Selecione os pontos com </a:t>
            </a:r>
            <a:r>
              <a:rPr lang="pt-BR" sz="1600" dirty="0" err="1">
                <a:latin typeface="+mn-lt"/>
              </a:rPr>
              <a:t>Onap</a:t>
            </a:r>
            <a:r>
              <a:rPr lang="pt-BR" sz="1600" dirty="0">
                <a:latin typeface="+mn-lt"/>
              </a:rPr>
              <a:t>, para ter uma precisão e clica-se nos pontos da entidade que se deseja “medir”.</a:t>
            </a:r>
          </a:p>
        </p:txBody>
      </p:sp>
      <p:sp>
        <p:nvSpPr>
          <p:cNvPr id="12" name="Título 7"/>
          <p:cNvSpPr txBox="1">
            <a:spLocks/>
          </p:cNvSpPr>
          <p:nvPr/>
        </p:nvSpPr>
        <p:spPr bwMode="auto">
          <a:xfrm>
            <a:off x="214282" y="3286124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CAL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4429125" y="3589338"/>
            <a:ext cx="414337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CAL + ENTER 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71500" y="4071938"/>
            <a:ext cx="8072438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: </a:t>
            </a:r>
            <a:r>
              <a:rPr lang="pt-BR" sz="1600" dirty="0" err="1">
                <a:latin typeface="+mn-lt"/>
              </a:rPr>
              <a:t>Circle</a:t>
            </a:r>
            <a:endParaRPr lang="pt-BR" sz="1600" dirty="0">
              <a:latin typeface="+mn-lt"/>
            </a:endParaRP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CIRCLE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center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for </a:t>
            </a:r>
            <a:r>
              <a:rPr lang="pt-BR" sz="1600" dirty="0" err="1">
                <a:latin typeface="+mn-lt"/>
              </a:rPr>
              <a:t>circle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(</a:t>
            </a:r>
            <a:r>
              <a:rPr lang="pt-BR" sz="1600" dirty="0">
                <a:latin typeface="+mj-lt"/>
              </a:rPr>
              <a:t>3</a:t>
            </a:r>
            <a:r>
              <a:rPr lang="pt-BR" sz="1600" dirty="0">
                <a:latin typeface="+mn-lt"/>
              </a:rPr>
              <a:t>P/</a:t>
            </a:r>
            <a:r>
              <a:rPr lang="pt-BR" sz="1600" dirty="0">
                <a:latin typeface="+mj-lt"/>
              </a:rPr>
              <a:t>2</a:t>
            </a:r>
            <a:r>
              <a:rPr lang="pt-BR" sz="1600" dirty="0">
                <a:latin typeface="+mn-lt"/>
              </a:rPr>
              <a:t>P/</a:t>
            </a:r>
            <a:r>
              <a:rPr lang="pt-BR" sz="1600" dirty="0" err="1">
                <a:latin typeface="+mn-lt"/>
              </a:rPr>
              <a:t>Ttr</a:t>
            </a:r>
            <a:r>
              <a:rPr lang="pt-BR" sz="1600" dirty="0">
                <a:latin typeface="+mn-lt"/>
              </a:rPr>
              <a:t>): ’CAL</a:t>
            </a:r>
            <a:endParaRPr lang="pt-BR" sz="1600" dirty="0">
              <a:latin typeface="+mj-lt"/>
            </a:endParaRP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Initializing</a:t>
            </a:r>
            <a:r>
              <a:rPr lang="pt-BR" sz="1600" dirty="0">
                <a:latin typeface="+mn-lt"/>
              </a:rPr>
              <a:t>.. &gt;&gt; </a:t>
            </a:r>
            <a:r>
              <a:rPr lang="pt-BR" sz="1600" dirty="0" err="1">
                <a:latin typeface="+mn-lt"/>
              </a:rPr>
              <a:t>Expression</a:t>
            </a:r>
            <a:r>
              <a:rPr lang="pt-BR" sz="1600" dirty="0">
                <a:latin typeface="+mn-lt"/>
              </a:rPr>
              <a:t>: (MID+CEN)/</a:t>
            </a:r>
            <a:r>
              <a:rPr lang="pt-BR" sz="1600" dirty="0">
                <a:latin typeface="+mj-lt"/>
              </a:rPr>
              <a:t>2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entidy</a:t>
            </a:r>
            <a:r>
              <a:rPr lang="pt-BR" sz="1600" dirty="0">
                <a:latin typeface="+mn-lt"/>
              </a:rPr>
              <a:t> for MID </a:t>
            </a:r>
            <a:r>
              <a:rPr lang="pt-BR" sz="1600" dirty="0" err="1">
                <a:latin typeface="+mn-lt"/>
              </a:rPr>
              <a:t>sanp</a:t>
            </a:r>
            <a:r>
              <a:rPr lang="pt-BR" sz="1600" dirty="0">
                <a:latin typeface="+mn-lt"/>
              </a:rPr>
              <a:t>: P1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entidy</a:t>
            </a:r>
            <a:r>
              <a:rPr lang="pt-BR" sz="1600" dirty="0">
                <a:latin typeface="+mn-lt"/>
              </a:rPr>
              <a:t> for CEN </a:t>
            </a:r>
            <a:r>
              <a:rPr lang="pt-BR" sz="1600" dirty="0" err="1">
                <a:latin typeface="+mn-lt"/>
              </a:rPr>
              <a:t>snap</a:t>
            </a:r>
            <a:r>
              <a:rPr lang="pt-BR" sz="1600" dirty="0">
                <a:latin typeface="+mn-lt"/>
              </a:rPr>
              <a:t>: P</a:t>
            </a:r>
            <a:r>
              <a:rPr lang="pt-BR" sz="1600" dirty="0">
                <a:latin typeface="+mj-lt"/>
              </a:rPr>
              <a:t>2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entidy</a:t>
            </a:r>
            <a:r>
              <a:rPr lang="pt-BR" sz="1600" dirty="0">
                <a:latin typeface="+mn-lt"/>
              </a:rPr>
              <a:t> for </a:t>
            </a:r>
            <a:r>
              <a:rPr lang="pt-BR" sz="1600" dirty="0" err="1">
                <a:latin typeface="+mn-lt"/>
              </a:rPr>
              <a:t>circle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(</a:t>
            </a:r>
            <a:r>
              <a:rPr lang="pt-BR" sz="1600" dirty="0" err="1">
                <a:latin typeface="+mn-lt"/>
              </a:rPr>
              <a:t>diameter</a:t>
            </a:r>
            <a:r>
              <a:rPr lang="pt-BR" sz="1600" dirty="0">
                <a:latin typeface="+mn-lt"/>
              </a:rPr>
              <a:t>): ‘CAL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Initializing</a:t>
            </a:r>
            <a:r>
              <a:rPr lang="pt-BR" sz="1600" dirty="0">
                <a:latin typeface="+mn-lt"/>
              </a:rPr>
              <a:t>..&gt;&gt; </a:t>
            </a:r>
            <a:r>
              <a:rPr lang="pt-BR" sz="1600" dirty="0" err="1">
                <a:latin typeface="+mn-lt"/>
              </a:rPr>
              <a:t>Expression</a:t>
            </a:r>
            <a:r>
              <a:rPr lang="pt-BR" sz="1600" dirty="0">
                <a:latin typeface="+mn-lt"/>
              </a:rPr>
              <a:t>: </a:t>
            </a:r>
            <a:r>
              <a:rPr lang="pt-BR" sz="1600" dirty="0">
                <a:latin typeface="+mj-lt"/>
              </a:rPr>
              <a:t>1/5</a:t>
            </a:r>
            <a:r>
              <a:rPr lang="pt-BR" sz="1600" dirty="0">
                <a:latin typeface="+mn-lt"/>
              </a:rPr>
              <a:t>*</a:t>
            </a:r>
            <a:r>
              <a:rPr lang="pt-BR" sz="1600" dirty="0" err="1">
                <a:latin typeface="+mn-lt"/>
              </a:rPr>
              <a:t>rad</a:t>
            </a:r>
            <a:r>
              <a:rPr lang="pt-BR" sz="1600" dirty="0">
                <a:latin typeface="+mn-lt"/>
              </a:rPr>
              <a:t> &lt;ENTER&gt;</a:t>
            </a:r>
            <a:endParaRPr lang="pt-BR" sz="1600" dirty="0">
              <a:latin typeface="+mj-lt"/>
            </a:endParaRP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&gt;&gt;</a:t>
            </a:r>
            <a:r>
              <a:rPr lang="pt-BR" sz="1600" dirty="0" err="1">
                <a:latin typeface="+mn-lt"/>
              </a:rPr>
              <a:t>select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circle</a:t>
            </a:r>
            <a:r>
              <a:rPr lang="pt-BR" sz="1600" dirty="0">
                <a:latin typeface="+mn-lt"/>
              </a:rPr>
              <a:t>, </a:t>
            </a:r>
            <a:r>
              <a:rPr lang="pt-BR" sz="1600" dirty="0" err="1">
                <a:latin typeface="+mn-lt"/>
              </a:rPr>
              <a:t>arc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polyline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segment</a:t>
            </a:r>
            <a:r>
              <a:rPr lang="pt-BR" sz="1600" dirty="0">
                <a:latin typeface="+mn-lt"/>
              </a:rPr>
              <a:t> for RAD </a:t>
            </a:r>
            <a:r>
              <a:rPr lang="pt-BR" sz="1600" dirty="0" err="1">
                <a:latin typeface="+mn-lt"/>
              </a:rPr>
              <a:t>function</a:t>
            </a:r>
            <a:r>
              <a:rPr lang="pt-BR" sz="1600" dirty="0">
                <a:latin typeface="+mn-lt"/>
              </a:rPr>
              <a:t>: P</a:t>
            </a:r>
            <a:r>
              <a:rPr lang="pt-BR" sz="1600" dirty="0">
                <a:latin typeface="+mj-lt"/>
              </a:rPr>
              <a:t>4</a:t>
            </a:r>
          </a:p>
        </p:txBody>
      </p:sp>
      <p:pic>
        <p:nvPicPr>
          <p:cNvPr id="942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643063"/>
            <a:ext cx="390525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20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3643313"/>
            <a:ext cx="24765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4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94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allAtOnce"/>
      <p:bldP spid="13" grpId="0"/>
      <p:bldP spid="16" grpId="0" build="allAtOnce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VPORTS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357688" y="1571625"/>
            <a:ext cx="4500562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</a:t>
            </a:r>
            <a:r>
              <a:rPr lang="pt-BR" sz="1600" dirty="0" err="1">
                <a:latin typeface="+mn-lt"/>
              </a:rPr>
              <a:t>View</a:t>
            </a:r>
            <a:r>
              <a:rPr lang="pt-BR" sz="1600" dirty="0">
                <a:latin typeface="+mn-lt"/>
              </a:rPr>
              <a:t> » </a:t>
            </a:r>
            <a:r>
              <a:rPr lang="pt-BR" sz="1600" dirty="0" err="1">
                <a:latin typeface="+mn-lt"/>
              </a:rPr>
              <a:t>Viewports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</a:t>
            </a:r>
            <a:r>
              <a:rPr lang="pt-BR" sz="1600" dirty="0" err="1">
                <a:latin typeface="+mn-lt"/>
              </a:rPr>
              <a:t>Vports</a:t>
            </a:r>
            <a:r>
              <a:rPr lang="pt-BR" sz="1600" dirty="0">
                <a:latin typeface="+mn-lt"/>
              </a:rPr>
              <a:t> + ENTER</a:t>
            </a:r>
          </a:p>
          <a:p>
            <a:pPr>
              <a:lnSpc>
                <a:spcPct val="150000"/>
              </a:lnSpc>
              <a:defRPr/>
            </a:pP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O comando VIEWPORTS divide a tela gráfica do Auto CAD em várias janelas. Em cada janela podemos visualizar e trabalhar com diferentes partes do desenho.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 Esse comando o trabalho pode ser realizado com desenhos muito grande e com a visualização das janelas os extremos do desenho pode ser visto.</a:t>
            </a:r>
          </a:p>
        </p:txBody>
      </p:sp>
      <p:sp>
        <p:nvSpPr>
          <p:cNvPr id="12" name="Título 7"/>
          <p:cNvSpPr txBox="1">
            <a:spLocks/>
          </p:cNvSpPr>
          <p:nvPr/>
        </p:nvSpPr>
        <p:spPr bwMode="auto">
          <a:xfrm>
            <a:off x="214282" y="34495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AREA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71500" y="4357688"/>
            <a:ext cx="8072438" cy="18161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O comando </a:t>
            </a:r>
            <a:r>
              <a:rPr lang="pt-BR" sz="1600" dirty="0" err="1">
                <a:latin typeface="+mn-lt"/>
              </a:rPr>
              <a:t>Area</a:t>
            </a:r>
            <a:r>
              <a:rPr lang="pt-BR" sz="1600" dirty="0">
                <a:latin typeface="+mn-lt"/>
              </a:rPr>
              <a:t> é uma ferramenta para calcular a Área e o perímetro de figuras em tela gráfica;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first</a:t>
            </a:r>
            <a:r>
              <a:rPr lang="pt-BR" sz="1600" dirty="0">
                <a:latin typeface="+mn-lt"/>
              </a:rPr>
              <a:t> corner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[</a:t>
            </a:r>
            <a:r>
              <a:rPr lang="pt-BR" sz="1600" dirty="0" err="1">
                <a:latin typeface="+mn-lt"/>
              </a:rPr>
              <a:t>Object</a:t>
            </a:r>
            <a:r>
              <a:rPr lang="pt-BR" sz="1600" dirty="0">
                <a:latin typeface="+mn-lt"/>
              </a:rPr>
              <a:t>/</a:t>
            </a:r>
            <a:r>
              <a:rPr lang="pt-BR" sz="1600" dirty="0" err="1">
                <a:latin typeface="+mn-lt"/>
              </a:rPr>
              <a:t>Add</a:t>
            </a:r>
            <a:r>
              <a:rPr lang="pt-BR" sz="1600" dirty="0">
                <a:latin typeface="+mn-lt"/>
              </a:rPr>
              <a:t>/</a:t>
            </a:r>
            <a:r>
              <a:rPr lang="pt-BR" sz="1600" dirty="0" err="1">
                <a:latin typeface="+mn-lt"/>
              </a:rPr>
              <a:t>Subtract</a:t>
            </a:r>
            <a:r>
              <a:rPr lang="pt-BR" sz="1600" dirty="0">
                <a:latin typeface="+mn-lt"/>
              </a:rPr>
              <a:t>]: P</a:t>
            </a:r>
            <a:r>
              <a:rPr lang="pt-BR" sz="1600" dirty="0">
                <a:latin typeface="+mj-lt"/>
              </a:rPr>
              <a:t>1  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next</a:t>
            </a:r>
            <a:r>
              <a:rPr lang="pt-BR" sz="1600" dirty="0">
                <a:latin typeface="+mn-lt"/>
              </a:rPr>
              <a:t> corner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press</a:t>
            </a:r>
            <a:r>
              <a:rPr lang="pt-BR" sz="1600" dirty="0">
                <a:latin typeface="+mn-lt"/>
              </a:rPr>
              <a:t> ENTER for total: P</a:t>
            </a:r>
            <a:r>
              <a:rPr lang="pt-BR" sz="1600" dirty="0">
                <a:latin typeface="+mj-lt"/>
              </a:rPr>
              <a:t>2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next</a:t>
            </a:r>
            <a:r>
              <a:rPr lang="pt-BR" sz="1600" dirty="0">
                <a:latin typeface="+mn-lt"/>
              </a:rPr>
              <a:t> corner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press</a:t>
            </a:r>
            <a:r>
              <a:rPr lang="pt-BR" sz="1600" dirty="0">
                <a:latin typeface="+mn-lt"/>
              </a:rPr>
              <a:t> ENTER for total: P</a:t>
            </a:r>
            <a:r>
              <a:rPr lang="pt-BR" sz="1600" dirty="0">
                <a:latin typeface="+mj-lt"/>
              </a:rPr>
              <a:t>3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nest</a:t>
            </a:r>
            <a:r>
              <a:rPr lang="pt-BR" sz="1600" dirty="0">
                <a:latin typeface="+mn-lt"/>
              </a:rPr>
              <a:t> corner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press</a:t>
            </a:r>
            <a:r>
              <a:rPr lang="pt-BR" sz="1600" dirty="0">
                <a:latin typeface="+mn-lt"/>
              </a:rPr>
              <a:t> ENTER for total: P</a:t>
            </a:r>
            <a:r>
              <a:rPr lang="pt-BR" sz="1600" dirty="0">
                <a:latin typeface="+mj-lt"/>
              </a:rPr>
              <a:t>4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 err="1">
                <a:latin typeface="+mn-lt"/>
              </a:rPr>
              <a:t>Area</a:t>
            </a:r>
            <a:r>
              <a:rPr lang="pt-BR" sz="1600" dirty="0">
                <a:latin typeface="+mn-lt"/>
              </a:rPr>
              <a:t> = </a:t>
            </a:r>
            <a:r>
              <a:rPr lang="pt-BR" sz="1600" dirty="0">
                <a:latin typeface="+mj-lt"/>
              </a:rPr>
              <a:t>100</a:t>
            </a:r>
            <a:r>
              <a:rPr lang="pt-BR" sz="1600" dirty="0">
                <a:latin typeface="+mn-lt"/>
              </a:rPr>
              <a:t> , </a:t>
            </a:r>
            <a:r>
              <a:rPr lang="pt-BR" sz="1600" dirty="0" err="1">
                <a:latin typeface="+mn-lt"/>
              </a:rPr>
              <a:t>Perimeter</a:t>
            </a:r>
            <a:r>
              <a:rPr lang="pt-BR" sz="1600" dirty="0">
                <a:latin typeface="+mn-lt"/>
              </a:rPr>
              <a:t> = </a:t>
            </a:r>
            <a:r>
              <a:rPr lang="pt-BR" sz="1600" dirty="0">
                <a:latin typeface="+mj-lt"/>
              </a:rPr>
              <a:t>50</a:t>
            </a:r>
          </a:p>
        </p:txBody>
      </p:sp>
      <p:pic>
        <p:nvPicPr>
          <p:cNvPr id="95241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929188"/>
            <a:ext cx="1866900" cy="73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1739900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ixaDeTexto 14"/>
          <p:cNvSpPr txBox="1"/>
          <p:nvPr/>
        </p:nvSpPr>
        <p:spPr>
          <a:xfrm>
            <a:off x="4357688" y="3571875"/>
            <a:ext cx="4500562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AREA + ENTER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95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allAtOnce"/>
      <p:bldP spid="16" grpId="0" build="allAtOnce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214422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Teclas de F1 a F11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174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928813"/>
            <a:ext cx="77152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2571750"/>
            <a:ext cx="8501062" cy="369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en-US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F1 = Help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F2 = Carrega a tela de texto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F3 = Aciona o quadro </a:t>
            </a:r>
            <a:r>
              <a:rPr lang="pt-BR" b="1" dirty="0" err="1">
                <a:latin typeface="Constantia" pitchFamily="18" charset="0"/>
              </a:rPr>
              <a:t>Drafting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Settings</a:t>
            </a:r>
            <a:r>
              <a:rPr lang="pt-BR" b="1" dirty="0">
                <a:latin typeface="Constantia" pitchFamily="18" charset="0"/>
              </a:rPr>
              <a:t> OSNAP (Comandos de Ancoragem)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F4 = Aciona a mesa digitalizadora (se houver)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F5 = Controla o ISOPLAN planos isométricos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F6 = Controlador das Coordenadas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solidFill>
                  <a:schemeClr val="accent2"/>
                </a:solidFill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F7 = GRID – </a:t>
            </a:r>
            <a:r>
              <a:rPr lang="pt-BR" dirty="0">
                <a:latin typeface="Constantia" pitchFamily="18" charset="0"/>
              </a:rPr>
              <a:t>Cria  uma malha de pontos  imaginária na tela gráfica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F8 = ORTHO – </a:t>
            </a:r>
            <a:r>
              <a:rPr lang="pt-BR" dirty="0">
                <a:latin typeface="Constantia" pitchFamily="18" charset="0"/>
              </a:rPr>
              <a:t>Trava o cursor no eixo ortogonal, permitindo realizar linhas retas</a:t>
            </a:r>
          </a:p>
          <a:p>
            <a:pPr>
              <a:buFont typeface="Arial" charset="0"/>
              <a:buChar char="•"/>
              <a:defRPr/>
            </a:pP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F9 =  SNAP – 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Permite um deslocamento ajustável do cursor</a:t>
            </a:r>
          </a:p>
          <a:p>
            <a:pPr>
              <a:buFont typeface="Arial" charset="0"/>
              <a:buChar char="•"/>
              <a:defRPr/>
            </a:pPr>
            <a:r>
              <a:rPr lang="pt-BR" dirty="0">
                <a:solidFill>
                  <a:srgbClr val="7030A0"/>
                </a:solidFill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F10 = Polar </a:t>
            </a:r>
            <a:r>
              <a:rPr lang="pt-BR" b="1" dirty="0" err="1">
                <a:latin typeface="Constantia" pitchFamily="18" charset="0"/>
              </a:rPr>
              <a:t>Tracking</a:t>
            </a:r>
            <a:r>
              <a:rPr lang="pt-BR" b="1" dirty="0">
                <a:latin typeface="Constantia" pitchFamily="18" charset="0"/>
              </a:rPr>
              <a:t> – </a:t>
            </a:r>
            <a:r>
              <a:rPr lang="pt-BR" dirty="0">
                <a:latin typeface="Constantia" pitchFamily="18" charset="0"/>
              </a:rPr>
              <a:t>existe as posições corrente em coord. Polares</a:t>
            </a:r>
          </a:p>
          <a:p>
            <a:pPr>
              <a:buFont typeface="Arial" charset="0"/>
              <a:buChar char="•"/>
              <a:defRPr/>
            </a:pP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F11 = </a:t>
            </a:r>
            <a:r>
              <a:rPr lang="pt-BR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Osnap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Tracking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– 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exibe projeções em relações aos </a:t>
            </a:r>
            <a:r>
              <a:rPr lang="pt-BR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osnaps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vigentes</a:t>
            </a:r>
          </a:p>
          <a:p>
            <a:pPr>
              <a:buFont typeface="Arial" charset="0"/>
              <a:buChar char="•"/>
              <a:defRPr/>
            </a:pP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LTW = </a:t>
            </a:r>
            <a:r>
              <a:rPr lang="pt-BR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Line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b="1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weight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trace – 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exibe a espessura corrente pré determinada</a:t>
            </a:r>
          </a:p>
          <a:p>
            <a:pPr>
              <a:buFont typeface="Arial" charset="0"/>
              <a:buChar char="•"/>
              <a:defRPr/>
            </a:pP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b="1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MODE = 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Controla o uso do modo </a:t>
            </a:r>
            <a:r>
              <a:rPr lang="pt-BR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model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space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e </a:t>
            </a:r>
            <a:r>
              <a:rPr lang="pt-BR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paper</a:t>
            </a:r>
            <a:r>
              <a:rPr lang="pt-BR" dirty="0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 </a:t>
            </a:r>
            <a:r>
              <a:rPr lang="pt-BR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Constantia" pitchFamily="18" charset="0"/>
              </a:rPr>
              <a:t>space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9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25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02363" y="2214563"/>
            <a:ext cx="2012950" cy="13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STRETCH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357688" y="1571625"/>
            <a:ext cx="450056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MODIFY » </a:t>
            </a:r>
            <a:r>
              <a:rPr lang="pt-BR" sz="1600" dirty="0" err="1">
                <a:latin typeface="+mn-lt"/>
              </a:rPr>
              <a:t>Stretch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S + ENTER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Obrigatoriamente seleciona-se o objeto através de uma </a:t>
            </a:r>
          </a:p>
          <a:p>
            <a:pPr algn="just">
              <a:defRPr/>
            </a:pPr>
            <a:r>
              <a:rPr lang="pt-BR" sz="1600" dirty="0">
                <a:latin typeface="+mn-lt"/>
              </a:rPr>
              <a:t>   abertura de janela por dois pontos da direita para esquerda.</a:t>
            </a:r>
          </a:p>
        </p:txBody>
      </p:sp>
      <p:sp>
        <p:nvSpPr>
          <p:cNvPr id="12" name="Título 7"/>
          <p:cNvSpPr txBox="1">
            <a:spLocks/>
          </p:cNvSpPr>
          <p:nvPr/>
        </p:nvSpPr>
        <p:spPr bwMode="auto">
          <a:xfrm>
            <a:off x="214282" y="34495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BREAK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71500" y="4357688"/>
            <a:ext cx="80724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Pode –se quebrar linhas, retângulos, círculos, etc. Através de dois pontos clicados sobre o objeto, esses pontos podem ser aleatórios ou em pontos específicos. </a:t>
            </a:r>
            <a:endParaRPr lang="pt-BR" sz="1600" dirty="0">
              <a:latin typeface="+mj-lt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30800" y="1739900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ixaDeTexto 14"/>
          <p:cNvSpPr txBox="1"/>
          <p:nvPr/>
        </p:nvSpPr>
        <p:spPr>
          <a:xfrm>
            <a:off x="4357688" y="3681413"/>
            <a:ext cx="450056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MODIFY » </a:t>
            </a:r>
            <a:r>
              <a:rPr lang="pt-BR" sz="1600" dirty="0" err="1">
                <a:latin typeface="+mn-lt"/>
              </a:rPr>
              <a:t>Break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BR + ENTER</a:t>
            </a:r>
          </a:p>
        </p:txBody>
      </p:sp>
      <p:pic>
        <p:nvPicPr>
          <p:cNvPr id="9626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463" y="1609725"/>
            <a:ext cx="276225" cy="31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69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3786188"/>
            <a:ext cx="428625" cy="34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0" y="3857625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627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9000" y="5286375"/>
            <a:ext cx="2362200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6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6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96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allAtOnce"/>
      <p:bldP spid="16" grpId="0" build="allAtOnce"/>
      <p:bldP spid="15" grpId="0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DIVIDE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4357688" y="1500188"/>
            <a:ext cx="4500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DRAW » Divide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DIV + ENTER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3381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Divide as entidades em intervalos com medidas iguais.</a:t>
            </a:r>
          </a:p>
        </p:txBody>
      </p:sp>
      <p:sp>
        <p:nvSpPr>
          <p:cNvPr id="12" name="Título 7"/>
          <p:cNvSpPr txBox="1">
            <a:spLocks/>
          </p:cNvSpPr>
          <p:nvPr/>
        </p:nvSpPr>
        <p:spPr bwMode="auto">
          <a:xfrm>
            <a:off x="214282" y="34495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MEASURE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571500" y="4357688"/>
            <a:ext cx="807243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Permite dividir uma entidade com POINT ou blocos, com uma dimensão </a:t>
            </a:r>
          </a:p>
          <a:p>
            <a:pPr algn="just">
              <a:defRPr/>
            </a:pPr>
            <a:r>
              <a:rPr lang="pt-BR" sz="1600" dirty="0">
                <a:latin typeface="+mn-lt"/>
              </a:rPr>
              <a:t>   pré-determinada. </a:t>
            </a:r>
            <a:endParaRPr lang="pt-BR" sz="1600" dirty="0">
              <a:latin typeface="+mj-lt"/>
            </a:endParaRP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0800" y="1668463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ixaDeTexto 14"/>
          <p:cNvSpPr txBox="1"/>
          <p:nvPr/>
        </p:nvSpPr>
        <p:spPr>
          <a:xfrm>
            <a:off x="3143250" y="3571875"/>
            <a:ext cx="45005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DRAW »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/>
              <a:t> » </a:t>
            </a:r>
            <a:r>
              <a:rPr lang="pt-BR" sz="1600" dirty="0" err="1">
                <a:latin typeface="+mn-lt"/>
              </a:rPr>
              <a:t>Measure</a:t>
            </a:r>
            <a:r>
              <a:rPr lang="pt-BR" sz="1600" dirty="0">
                <a:latin typeface="+mn-lt"/>
              </a:rPr>
              <a:t> 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ME + ENTER</a:t>
            </a: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37000" y="37607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571625"/>
            <a:ext cx="433388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3714750"/>
            <a:ext cx="382587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75" y="2557463"/>
            <a:ext cx="2938463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95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25" y="5235575"/>
            <a:ext cx="3567113" cy="741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7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7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97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build="allAtOnce"/>
      <p:bldP spid="16" grpId="0" build="allAtOnce"/>
      <p:bldP spid="15" grpId="0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POLYLINE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1323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Quando a </a:t>
            </a:r>
            <a:r>
              <a:rPr lang="pt-BR" sz="1600" dirty="0" err="1">
                <a:latin typeface="+mn-lt"/>
              </a:rPr>
              <a:t>line</a:t>
            </a:r>
            <a:r>
              <a:rPr lang="pt-BR" sz="1600" dirty="0">
                <a:latin typeface="+mn-lt"/>
              </a:rPr>
              <a:t> é utilizada cada segmento é uma entidade, já em um desenho com </a:t>
            </a:r>
            <a:r>
              <a:rPr lang="pt-BR" sz="1600" dirty="0" err="1">
                <a:latin typeface="+mn-lt"/>
              </a:rPr>
              <a:t>polyline</a:t>
            </a:r>
            <a:r>
              <a:rPr lang="pt-BR" sz="1600" dirty="0">
                <a:latin typeface="+mn-lt"/>
              </a:rPr>
              <a:t>, constitui em um só desenho, se alguma parte for deletada, o desenho todo  é deletado.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Pode-se alterar a construção de arcos e formatar espessuras trabalhando com suas opções.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Se for explodida ela perderá as suas qualidades de </a:t>
            </a:r>
            <a:r>
              <a:rPr lang="pt-BR" sz="1600" dirty="0" err="1">
                <a:latin typeface="+mn-lt"/>
              </a:rPr>
              <a:t>polyline</a:t>
            </a:r>
            <a:r>
              <a:rPr lang="pt-BR" sz="1600" dirty="0">
                <a:latin typeface="+mn-lt"/>
              </a:rPr>
              <a:t> e se tornará um </a:t>
            </a:r>
            <a:r>
              <a:rPr lang="pt-BR" sz="1600" dirty="0" err="1">
                <a:latin typeface="+mn-lt"/>
              </a:rPr>
              <a:t>line</a:t>
            </a:r>
            <a:r>
              <a:rPr lang="pt-BR" sz="1600" dirty="0">
                <a:latin typeface="+mn-lt"/>
              </a:rPr>
              <a:t> comum.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1571625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43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9125" y="1606550"/>
            <a:ext cx="381000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aixaDeTexto 17"/>
          <p:cNvSpPr txBox="1"/>
          <p:nvPr/>
        </p:nvSpPr>
        <p:spPr>
          <a:xfrm>
            <a:off x="3214688" y="1428750"/>
            <a:ext cx="450056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DRAW » </a:t>
            </a:r>
            <a:r>
              <a:rPr lang="pt-BR" sz="1600" dirty="0" err="1">
                <a:latin typeface="+mn-lt"/>
              </a:rPr>
              <a:t>Polyline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PL + ENTER</a:t>
            </a:r>
          </a:p>
        </p:txBody>
      </p:sp>
      <p:pic>
        <p:nvPicPr>
          <p:cNvPr id="10343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81600" y="3929063"/>
            <a:ext cx="3533775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525463" y="3857625"/>
            <a:ext cx="4546600" cy="2308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ARC – Desenha segmentos de arcos na </a:t>
            </a:r>
            <a:r>
              <a:rPr lang="pt-BR" sz="1600" dirty="0" err="1">
                <a:latin typeface="+mn-lt"/>
              </a:rPr>
              <a:t>pline</a:t>
            </a:r>
            <a:r>
              <a:rPr lang="pt-BR" sz="1600" dirty="0">
                <a:latin typeface="+mn-lt"/>
              </a:rPr>
              <a:t>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CLOSE – Fecha um polígono;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HALFWIDTH – Define a meia espessura inicial e final da </a:t>
            </a:r>
            <a:r>
              <a:rPr lang="pt-BR" sz="1600" dirty="0" err="1">
                <a:latin typeface="+mn-lt"/>
              </a:rPr>
              <a:t>pline</a:t>
            </a:r>
            <a:r>
              <a:rPr lang="pt-BR" sz="1600" dirty="0">
                <a:latin typeface="+mn-lt"/>
              </a:rPr>
              <a:t>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LENGTH – Permite desenhar um segmento, definindo seu comprimento a partir do último segmento executado;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UNDO – Desfaz o último </a:t>
            </a:r>
            <a:r>
              <a:rPr lang="pt-BR" sz="1600" dirty="0" err="1">
                <a:latin typeface="+mn-lt"/>
              </a:rPr>
              <a:t>subcomando</a:t>
            </a:r>
            <a:r>
              <a:rPr lang="pt-BR" sz="1600" dirty="0">
                <a:latin typeface="+mn-lt"/>
              </a:rPr>
              <a:t> utilizado;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WIDTH – Define a espessura da linha.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8" grpId="0"/>
      <p:bldP spid="10" grpId="0" build="allAtOnce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GRIPS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Grips</a:t>
            </a:r>
            <a:r>
              <a:rPr lang="pt-BR" sz="1600" dirty="0">
                <a:latin typeface="+mn-lt"/>
              </a:rPr>
              <a:t> são marcas azuis que aparecem no desenho, quando um objeto é selecionado sem que nenhum comando tenha sido ativado.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Através dos GRIPS podem ser ativados os comandos </a:t>
            </a:r>
            <a:r>
              <a:rPr lang="pt-BR" sz="1600" dirty="0" err="1">
                <a:latin typeface="+mn-lt"/>
              </a:rPr>
              <a:t>Stretch</a:t>
            </a:r>
            <a:r>
              <a:rPr lang="pt-BR" sz="1600" dirty="0">
                <a:latin typeface="+mn-lt"/>
              </a:rPr>
              <a:t>, Move, </a:t>
            </a:r>
            <a:r>
              <a:rPr lang="pt-BR" sz="1600" dirty="0" err="1">
                <a:latin typeface="+mn-lt"/>
              </a:rPr>
              <a:t>Copy</a:t>
            </a:r>
            <a:r>
              <a:rPr lang="pt-BR" sz="1600" dirty="0">
                <a:latin typeface="+mn-lt"/>
              </a:rPr>
              <a:t>, </a:t>
            </a:r>
            <a:r>
              <a:rPr lang="pt-BR" sz="1600" dirty="0" err="1">
                <a:latin typeface="+mn-lt"/>
              </a:rPr>
              <a:t>Scale</a:t>
            </a:r>
            <a:r>
              <a:rPr lang="pt-BR" sz="1600" dirty="0">
                <a:latin typeface="+mn-lt"/>
              </a:rPr>
              <a:t>, </a:t>
            </a:r>
            <a:r>
              <a:rPr lang="pt-BR" sz="1600" dirty="0" err="1">
                <a:latin typeface="+mn-lt"/>
              </a:rPr>
              <a:t>Mirror</a:t>
            </a:r>
            <a:r>
              <a:rPr lang="pt-BR" sz="1600" dirty="0">
                <a:latin typeface="+mn-lt"/>
              </a:rPr>
              <a:t> e </a:t>
            </a:r>
            <a:r>
              <a:rPr lang="pt-BR" sz="1600" dirty="0" err="1">
                <a:latin typeface="+mn-lt"/>
              </a:rPr>
              <a:t>Rotate</a:t>
            </a:r>
            <a:r>
              <a:rPr lang="pt-BR" sz="1600" dirty="0">
                <a:latin typeface="+mn-lt"/>
              </a:rPr>
              <a:t> teclando a barra de espaço após a “seleção quente”.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Caso se queira esticar  varias linhas ao mesmo tempo, pressione a tecla SHIFT e clique outros pontos quentes.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786063" y="1571625"/>
            <a:ext cx="4500562" cy="423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GR + ENTER</a:t>
            </a:r>
          </a:p>
        </p:txBody>
      </p:sp>
      <p:pic>
        <p:nvPicPr>
          <p:cNvPr id="9933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3786188"/>
            <a:ext cx="3214687" cy="231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93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8" grpId="0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MLINE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Normalmente o Auto CAD desenhará como default duas linhas  com a distância entre elas de </a:t>
            </a:r>
            <a:r>
              <a:rPr lang="pt-BR" sz="1600" dirty="0">
                <a:latin typeface="+mj-lt"/>
              </a:rPr>
              <a:t>20</a:t>
            </a:r>
            <a:r>
              <a:rPr lang="pt-BR" sz="1600" dirty="0">
                <a:latin typeface="+mn-lt"/>
              </a:rPr>
              <a:t> unidades.</a:t>
            </a:r>
          </a:p>
          <a:p>
            <a:pPr algn="just"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Justification</a:t>
            </a:r>
            <a:r>
              <a:rPr lang="pt-BR" sz="1600" dirty="0">
                <a:latin typeface="+mn-lt"/>
              </a:rPr>
              <a:t>: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TOP » Inseri as medidas das linhas externas da parede;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ZERO » Linha imaginária central;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BOTTOM » Medida interna da linha dupla.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Scale</a:t>
            </a:r>
            <a:r>
              <a:rPr lang="pt-BR" sz="1600" dirty="0">
                <a:latin typeface="+mn-lt"/>
              </a:rPr>
              <a:t>:  Define a largura da </a:t>
            </a:r>
            <a:r>
              <a:rPr lang="pt-BR" sz="1600" dirty="0" err="1">
                <a:latin typeface="+mn-lt"/>
              </a:rPr>
              <a:t>Mline</a:t>
            </a: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Style: Permite escolher o tipo de </a:t>
            </a:r>
            <a:r>
              <a:rPr lang="pt-BR" sz="1600" dirty="0" err="1">
                <a:latin typeface="+mn-lt"/>
              </a:rPr>
              <a:t>Mline</a:t>
            </a:r>
            <a:r>
              <a:rPr lang="pt-BR" sz="1600" dirty="0">
                <a:latin typeface="+mn-lt"/>
              </a:rPr>
              <a:t> dentro os </a:t>
            </a:r>
          </a:p>
          <a:p>
            <a:pPr algn="just">
              <a:defRPr/>
            </a:pPr>
            <a:r>
              <a:rPr lang="pt-BR" sz="1600" dirty="0">
                <a:latin typeface="+mn-lt"/>
              </a:rPr>
              <a:t>             criados pelo usuários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Pode ser feito sua edição, permitindo interromper, </a:t>
            </a:r>
          </a:p>
          <a:p>
            <a:pPr algn="just">
              <a:defRPr/>
            </a:pPr>
            <a:r>
              <a:rPr lang="pt-BR" sz="1600" dirty="0">
                <a:latin typeface="+mn-lt"/>
              </a:rPr>
              <a:t>   unir e editar as intersecções com a caixa de diálogo:</a:t>
            </a:r>
          </a:p>
          <a:p>
            <a:pPr algn="just">
              <a:defRPr/>
            </a:pPr>
            <a:r>
              <a:rPr lang="pt-BR" sz="1600" dirty="0">
                <a:latin typeface="+mn-lt"/>
              </a:rPr>
              <a:t>   </a:t>
            </a:r>
            <a:r>
              <a:rPr lang="pt-BR" sz="1600" dirty="0" err="1">
                <a:latin typeface="+mn-lt"/>
              </a:rPr>
              <a:t>Modify</a:t>
            </a:r>
            <a:r>
              <a:rPr lang="pt-BR" sz="1600" dirty="0">
                <a:latin typeface="+mn-lt"/>
              </a:rPr>
              <a:t>  »  </a:t>
            </a:r>
            <a:r>
              <a:rPr lang="pt-BR" sz="1600" dirty="0" err="1">
                <a:latin typeface="+mn-lt"/>
              </a:rPr>
              <a:t>Object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/>
              <a:t>» </a:t>
            </a:r>
            <a:r>
              <a:rPr lang="pt-BR" sz="1600" dirty="0" err="1">
                <a:latin typeface="+mn-lt"/>
              </a:rPr>
              <a:t>Multiline</a:t>
            </a:r>
            <a:r>
              <a:rPr lang="pt-BR" sz="1600" dirty="0">
                <a:latin typeface="+mn-lt"/>
              </a:rPr>
              <a:t>        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786063" y="1571625"/>
            <a:ext cx="4500562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 DRAW » </a:t>
            </a:r>
            <a:r>
              <a:rPr lang="pt-BR" sz="1600" dirty="0" err="1">
                <a:latin typeface="+mn-lt"/>
              </a:rPr>
              <a:t>Mline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ML + ENTER</a:t>
            </a:r>
          </a:p>
        </p:txBody>
      </p:sp>
      <p:pic>
        <p:nvPicPr>
          <p:cNvPr id="10547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1568450"/>
            <a:ext cx="361950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75" y="1727200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00" y="2928938"/>
            <a:ext cx="2395538" cy="75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548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6438" y="3838575"/>
            <a:ext cx="2238375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8" grpId="0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SPLINE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8072437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Conjunto de uma ou mais curvas concordantes definidas por uma seqüência de pontos.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first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[</a:t>
            </a:r>
            <a:r>
              <a:rPr lang="pt-BR" sz="1600" dirty="0" err="1">
                <a:latin typeface="+mn-lt"/>
              </a:rPr>
              <a:t>Object</a:t>
            </a:r>
            <a:r>
              <a:rPr lang="pt-BR" sz="1600" dirty="0">
                <a:latin typeface="+mn-lt"/>
              </a:rPr>
              <a:t>]: </a:t>
            </a:r>
            <a:r>
              <a:rPr lang="pt-BR" sz="1600" b="1" dirty="0">
                <a:latin typeface="+mn-lt"/>
              </a:rPr>
              <a:t>P</a:t>
            </a:r>
            <a:r>
              <a:rPr lang="pt-BR" sz="1600" b="1" dirty="0">
                <a:latin typeface="+mj-lt"/>
              </a:rPr>
              <a:t>1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next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: </a:t>
            </a:r>
            <a:r>
              <a:rPr lang="pt-BR" sz="1600" b="1" dirty="0">
                <a:latin typeface="+mn-lt"/>
              </a:rPr>
              <a:t>P</a:t>
            </a:r>
            <a:r>
              <a:rPr lang="pt-BR" sz="1600" b="1" dirty="0">
                <a:latin typeface="+mj-lt"/>
              </a:rPr>
              <a:t>2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next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[Close/</a:t>
            </a:r>
            <a:r>
              <a:rPr lang="pt-BR" sz="1600" dirty="0" err="1">
                <a:latin typeface="+mn-lt"/>
              </a:rPr>
              <a:t>Fit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tolerance</a:t>
            </a:r>
            <a:r>
              <a:rPr lang="pt-BR" sz="1600" dirty="0">
                <a:latin typeface="+mn-lt"/>
              </a:rPr>
              <a:t>]&lt;start </a:t>
            </a:r>
            <a:r>
              <a:rPr lang="pt-BR" sz="1600" dirty="0" err="1">
                <a:latin typeface="+mn-lt"/>
              </a:rPr>
              <a:t>tangent</a:t>
            </a:r>
            <a:r>
              <a:rPr lang="pt-BR" sz="1600" dirty="0">
                <a:latin typeface="+mn-lt"/>
              </a:rPr>
              <a:t>&gt;: </a:t>
            </a:r>
            <a:r>
              <a:rPr lang="pt-BR" sz="1600" b="1" dirty="0">
                <a:latin typeface="+mn-lt"/>
              </a:rPr>
              <a:t>P</a:t>
            </a:r>
            <a:r>
              <a:rPr lang="pt-BR" sz="1600" b="1" dirty="0">
                <a:latin typeface="+mj-lt"/>
              </a:rPr>
              <a:t>3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/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next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[Close/</a:t>
            </a:r>
            <a:r>
              <a:rPr lang="pt-BR" sz="1600" dirty="0" err="1">
                <a:latin typeface="+mn-lt"/>
              </a:rPr>
              <a:t>Fit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tolerance</a:t>
            </a:r>
            <a:r>
              <a:rPr lang="pt-BR" sz="1600" dirty="0">
                <a:latin typeface="+mn-lt"/>
              </a:rPr>
              <a:t>]&lt;start </a:t>
            </a:r>
            <a:r>
              <a:rPr lang="pt-BR" sz="1600" dirty="0" err="1">
                <a:latin typeface="+mn-lt"/>
              </a:rPr>
              <a:t>tangent</a:t>
            </a:r>
            <a:r>
              <a:rPr lang="pt-BR" sz="1600" dirty="0">
                <a:latin typeface="+mn-lt"/>
              </a:rPr>
              <a:t>&gt;: </a:t>
            </a:r>
            <a:r>
              <a:rPr lang="pt-BR" sz="1600" b="1" dirty="0">
                <a:latin typeface="+mn-lt"/>
              </a:rPr>
              <a:t>P</a:t>
            </a:r>
            <a:r>
              <a:rPr lang="pt-BR" sz="1600" b="1" dirty="0">
                <a:latin typeface="+mj-lt"/>
              </a:rPr>
              <a:t>4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next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[Close/</a:t>
            </a:r>
            <a:r>
              <a:rPr lang="pt-BR" sz="1600" dirty="0" err="1">
                <a:latin typeface="+mn-lt"/>
              </a:rPr>
              <a:t>Fit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tolerance</a:t>
            </a:r>
            <a:r>
              <a:rPr lang="pt-BR" sz="1600" dirty="0">
                <a:latin typeface="+mn-lt"/>
              </a:rPr>
              <a:t>]&lt;start </a:t>
            </a:r>
            <a:r>
              <a:rPr lang="pt-BR" sz="1600" dirty="0" err="1">
                <a:latin typeface="+mn-lt"/>
              </a:rPr>
              <a:t>tangent</a:t>
            </a:r>
            <a:r>
              <a:rPr lang="pt-BR" sz="1600" dirty="0">
                <a:latin typeface="+mn-lt"/>
              </a:rPr>
              <a:t>&gt;: </a:t>
            </a:r>
            <a:r>
              <a:rPr lang="pt-BR" sz="1600" b="1" dirty="0" err="1">
                <a:latin typeface="+mn-lt"/>
              </a:rPr>
              <a:t>enter</a:t>
            </a:r>
            <a:endParaRPr lang="pt-BR" sz="1600" b="1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start </a:t>
            </a:r>
            <a:r>
              <a:rPr lang="pt-BR" sz="1600" dirty="0" err="1">
                <a:latin typeface="+mn-lt"/>
              </a:rPr>
              <a:t>tangent</a:t>
            </a:r>
            <a:r>
              <a:rPr lang="pt-BR" sz="1600" dirty="0">
                <a:latin typeface="+mn-lt"/>
              </a:rPr>
              <a:t>: </a:t>
            </a:r>
            <a:r>
              <a:rPr lang="pt-BR" sz="1600" b="1" dirty="0" err="1">
                <a:latin typeface="+mn-lt"/>
              </a:rPr>
              <a:t>enter</a:t>
            </a:r>
            <a:endParaRPr lang="pt-BR" sz="1600" b="1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end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tangent</a:t>
            </a:r>
            <a:r>
              <a:rPr lang="pt-BR" sz="1600" dirty="0">
                <a:latin typeface="+mn-lt"/>
              </a:rPr>
              <a:t>: </a:t>
            </a:r>
            <a:r>
              <a:rPr lang="pt-BR" sz="1600" b="1" dirty="0" err="1">
                <a:latin typeface="+mn-lt"/>
              </a:rPr>
              <a:t>enter</a:t>
            </a:r>
            <a:endParaRPr lang="pt-BR" sz="1600" b="1" dirty="0">
              <a:latin typeface="+mn-lt"/>
            </a:endParaRPr>
          </a:p>
          <a:p>
            <a:pPr algn="just">
              <a:defRPr/>
            </a:pPr>
            <a:endParaRPr lang="pt-BR" sz="1600" dirty="0">
              <a:latin typeface="+mn-lt"/>
            </a:endParaRPr>
          </a:p>
          <a:p>
            <a:pPr algn="just">
              <a:defRPr/>
            </a:pPr>
            <a:r>
              <a:rPr lang="pt-BR" sz="1600" dirty="0">
                <a:latin typeface="+mn-lt"/>
              </a:rPr>
              <a:t>     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786063" y="1357313"/>
            <a:ext cx="4500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 DRAW » </a:t>
            </a:r>
            <a:r>
              <a:rPr lang="pt-BR" sz="1600" dirty="0" err="1">
                <a:latin typeface="+mn-lt"/>
              </a:rPr>
              <a:t>SPline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SPL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15255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290513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00875" y="3143250"/>
            <a:ext cx="10668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8" grpId="0"/>
    </p:bld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ARRAY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500063" y="2428875"/>
            <a:ext cx="4500562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Cria matriz retangular: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Selecione botão </a:t>
            </a:r>
            <a:r>
              <a:rPr lang="pt-BR" sz="1600" dirty="0" err="1">
                <a:latin typeface="+mn-lt"/>
              </a:rPr>
              <a:t>Rectangular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Array</a:t>
            </a:r>
            <a:endParaRPr lang="pt-BR" sz="1600" dirty="0">
              <a:latin typeface="+mn-lt"/>
            </a:endParaRP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Botão </a:t>
            </a:r>
            <a:r>
              <a:rPr lang="pt-BR" sz="1600" dirty="0" err="1">
                <a:latin typeface="+mn-lt"/>
              </a:rPr>
              <a:t>Select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Objects</a:t>
            </a:r>
            <a:r>
              <a:rPr lang="pt-BR" sz="1600" dirty="0">
                <a:latin typeface="+mn-lt"/>
              </a:rPr>
              <a:t> » Seleciona objeto que irá criar a matriz;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 err="1">
                <a:latin typeface="+mn-lt"/>
              </a:rPr>
              <a:t>Rows</a:t>
            </a:r>
            <a:r>
              <a:rPr lang="pt-BR" sz="1600" dirty="0">
                <a:latin typeface="+mn-lt"/>
              </a:rPr>
              <a:t> e </a:t>
            </a:r>
            <a:r>
              <a:rPr lang="pt-BR" sz="1600" dirty="0" err="1">
                <a:latin typeface="+mn-lt"/>
              </a:rPr>
              <a:t>Collumns</a:t>
            </a:r>
            <a:r>
              <a:rPr lang="pt-BR" sz="1600" dirty="0">
                <a:latin typeface="+mn-lt"/>
              </a:rPr>
              <a:t> » faz a definição do número de linhas colunas;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Janela de Visualização » mostra como ficará o desenho;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 err="1">
                <a:latin typeface="+mn-lt"/>
              </a:rPr>
              <a:t>Rows</a:t>
            </a:r>
            <a:r>
              <a:rPr lang="pt-BR" sz="1600" dirty="0">
                <a:latin typeface="+mn-lt"/>
              </a:rPr>
              <a:t> offset e </a:t>
            </a:r>
            <a:r>
              <a:rPr lang="pt-BR" sz="1600" dirty="0" err="1">
                <a:latin typeface="+mn-lt"/>
              </a:rPr>
              <a:t>Collumns</a:t>
            </a:r>
            <a:r>
              <a:rPr lang="pt-BR" sz="1600" dirty="0">
                <a:latin typeface="+mn-lt"/>
              </a:rPr>
              <a:t> offset » define o valor da distância entre as linhas e colunas.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 err="1">
                <a:latin typeface="+mn-lt"/>
              </a:rPr>
              <a:t>Angle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of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Array</a:t>
            </a:r>
            <a:r>
              <a:rPr lang="pt-BR" sz="1600" dirty="0">
                <a:latin typeface="+mn-lt"/>
              </a:rPr>
              <a:t> » Adiciona uma inclinação a matriz através de um ângulo especificado.    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786063" y="1357313"/>
            <a:ext cx="4500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 MODIFY » </a:t>
            </a:r>
            <a:r>
              <a:rPr lang="pt-BR" sz="1600" dirty="0" err="1">
                <a:latin typeface="+mn-lt"/>
              </a:rPr>
              <a:t>Array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AR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15255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571625"/>
            <a:ext cx="3905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752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37138" y="2449513"/>
            <a:ext cx="3963987" cy="339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8" grpId="0"/>
    </p:bld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ARRAY</a:t>
            </a:r>
          </a:p>
        </p:txBody>
      </p:sp>
      <p:sp>
        <p:nvSpPr>
          <p:cNvPr id="11" name="CaixaDeTexto 10"/>
          <p:cNvSpPr txBox="1"/>
          <p:nvPr/>
        </p:nvSpPr>
        <p:spPr>
          <a:xfrm>
            <a:off x="285750" y="2428875"/>
            <a:ext cx="4500563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Cria </a:t>
            </a:r>
            <a:r>
              <a:rPr lang="pt-BR" sz="1600" dirty="0" err="1">
                <a:latin typeface="+mn-lt"/>
              </a:rPr>
              <a:t>array</a:t>
            </a:r>
            <a:r>
              <a:rPr lang="pt-BR" sz="1600" dirty="0">
                <a:latin typeface="+mn-lt"/>
              </a:rPr>
              <a:t> polar: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Selecione a opção Polar </a:t>
            </a:r>
            <a:r>
              <a:rPr lang="pt-BR" sz="1600" dirty="0" err="1">
                <a:latin typeface="+mn-lt"/>
              </a:rPr>
              <a:t>Array</a:t>
            </a:r>
            <a:r>
              <a:rPr lang="pt-BR" sz="1600" dirty="0">
                <a:latin typeface="+mn-lt"/>
              </a:rPr>
              <a:t>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Botão </a:t>
            </a:r>
            <a:r>
              <a:rPr lang="pt-BR" sz="1600" dirty="0" err="1">
                <a:latin typeface="+mn-lt"/>
              </a:rPr>
              <a:t>Select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Objects</a:t>
            </a:r>
            <a:r>
              <a:rPr lang="pt-BR" sz="1600" dirty="0">
                <a:latin typeface="+mn-lt"/>
              </a:rPr>
              <a:t> » Seleciona objeto que irá criar a matriz;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Center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» define o ponto central da </a:t>
            </a:r>
            <a:r>
              <a:rPr lang="pt-BR" sz="1600" dirty="0" err="1">
                <a:latin typeface="+mn-lt"/>
              </a:rPr>
              <a:t>Array</a:t>
            </a:r>
            <a:r>
              <a:rPr lang="pt-BR" sz="1600" dirty="0">
                <a:latin typeface="+mn-lt"/>
              </a:rPr>
              <a:t> Polar;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Número de Itens » define quantas cópias que irá existir em volta do centro;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Ângulo de Varredura » se </a:t>
            </a:r>
            <a:r>
              <a:rPr lang="pt-BR" sz="1600" dirty="0">
                <a:latin typeface="+mj-lt"/>
              </a:rPr>
              <a:t>360° </a:t>
            </a:r>
            <a:r>
              <a:rPr lang="pt-BR" sz="1600" dirty="0">
                <a:latin typeface="+mn-lt"/>
              </a:rPr>
              <a:t>for mantido corresponderá a uma volta completa. </a:t>
            </a:r>
          </a:p>
          <a:p>
            <a:pPr marL="800100" lvl="1" indent="-342900" algn="just">
              <a:buFont typeface="+mj-lt"/>
              <a:buAutoNum type="arabicPeriod"/>
              <a:defRPr/>
            </a:pPr>
            <a:r>
              <a:rPr lang="pt-BR" sz="1600" dirty="0">
                <a:latin typeface="+mn-lt"/>
              </a:rPr>
              <a:t>Total </a:t>
            </a:r>
            <a:r>
              <a:rPr lang="pt-BR" sz="1600" dirty="0" err="1">
                <a:latin typeface="+mn-lt"/>
              </a:rPr>
              <a:t>number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of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itmes</a:t>
            </a:r>
            <a:r>
              <a:rPr lang="pt-BR" sz="1600" dirty="0">
                <a:latin typeface="+mn-lt"/>
              </a:rPr>
              <a:t> &amp; </a:t>
            </a:r>
            <a:r>
              <a:rPr lang="pt-BR" sz="1600" dirty="0" err="1">
                <a:latin typeface="+mn-lt"/>
              </a:rPr>
              <a:t>angle</a:t>
            </a:r>
            <a:r>
              <a:rPr lang="pt-BR" sz="1600" dirty="0">
                <a:latin typeface="+mn-lt"/>
              </a:rPr>
              <a:t> to </a:t>
            </a:r>
            <a:r>
              <a:rPr lang="pt-BR" sz="1600" dirty="0" err="1">
                <a:latin typeface="+mn-lt"/>
              </a:rPr>
              <a:t>fill</a:t>
            </a:r>
            <a:endParaRPr lang="pt-BR" sz="1600" dirty="0">
              <a:latin typeface="+mn-lt"/>
            </a:endParaRPr>
          </a:p>
          <a:p>
            <a:pPr marL="800100" lvl="1" indent="-342900" algn="just">
              <a:defRPr/>
            </a:pPr>
            <a:r>
              <a:rPr lang="pt-BR" sz="1600" dirty="0">
                <a:latin typeface="+mn-lt"/>
              </a:rPr>
              <a:t>	Total </a:t>
            </a:r>
            <a:r>
              <a:rPr lang="pt-BR" sz="1600" dirty="0" err="1">
                <a:latin typeface="+mn-lt"/>
              </a:rPr>
              <a:t>number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of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items</a:t>
            </a:r>
            <a:r>
              <a:rPr lang="pt-BR" sz="1600" dirty="0">
                <a:latin typeface="+mn-lt"/>
              </a:rPr>
              <a:t> &amp; </a:t>
            </a:r>
            <a:r>
              <a:rPr lang="pt-BR" sz="1600" dirty="0" err="1">
                <a:latin typeface="+mn-lt"/>
              </a:rPr>
              <a:t>Angle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between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items</a:t>
            </a:r>
            <a:r>
              <a:rPr lang="pt-BR" sz="1600" dirty="0">
                <a:latin typeface="+mn-lt"/>
              </a:rPr>
              <a:t>.</a:t>
            </a:r>
          </a:p>
          <a:p>
            <a:pPr marL="800100" lvl="1" indent="-342900" algn="just">
              <a:defRPr/>
            </a:pPr>
            <a:r>
              <a:rPr lang="pt-BR" sz="1600" dirty="0">
                <a:latin typeface="+mn-lt"/>
              </a:rPr>
              <a:t>	</a:t>
            </a:r>
            <a:r>
              <a:rPr lang="pt-BR" sz="1600" dirty="0" err="1">
                <a:latin typeface="+mn-lt"/>
              </a:rPr>
              <a:t>Angle</a:t>
            </a:r>
            <a:r>
              <a:rPr lang="pt-BR" sz="1600" dirty="0">
                <a:latin typeface="+mn-lt"/>
              </a:rPr>
              <a:t> to </a:t>
            </a:r>
            <a:r>
              <a:rPr lang="pt-BR" sz="1600" dirty="0" err="1">
                <a:latin typeface="+mn-lt"/>
              </a:rPr>
              <a:t>fil</a:t>
            </a:r>
            <a:r>
              <a:rPr lang="pt-BR" sz="1600" dirty="0">
                <a:latin typeface="+mn-lt"/>
              </a:rPr>
              <a:t> &amp; </a:t>
            </a:r>
            <a:r>
              <a:rPr lang="pt-BR" sz="1600" dirty="0" err="1">
                <a:latin typeface="+mn-lt"/>
              </a:rPr>
              <a:t>angle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between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items</a:t>
            </a:r>
            <a:endParaRPr lang="pt-BR" sz="1600" dirty="0">
              <a:latin typeface="+mn-lt"/>
            </a:endParaRPr>
          </a:p>
          <a:p>
            <a:pPr marL="800100" lvl="1" indent="-342900" algn="just">
              <a:defRPr/>
            </a:pPr>
            <a:r>
              <a:rPr lang="pt-BR" sz="1600" dirty="0">
                <a:latin typeface="+mn-lt"/>
              </a:rPr>
              <a:t>	    </a:t>
            </a:r>
          </a:p>
        </p:txBody>
      </p:sp>
      <p:sp>
        <p:nvSpPr>
          <p:cNvPr id="18" name="CaixaDeTexto 17"/>
          <p:cNvSpPr txBox="1"/>
          <p:nvPr/>
        </p:nvSpPr>
        <p:spPr>
          <a:xfrm>
            <a:off x="2786063" y="1357313"/>
            <a:ext cx="4500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 MODIFY » </a:t>
            </a:r>
            <a:r>
              <a:rPr lang="pt-BR" sz="1600" dirty="0" err="1">
                <a:latin typeface="+mn-lt"/>
              </a:rPr>
              <a:t>Array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AR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15255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571625"/>
            <a:ext cx="39052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855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2689225"/>
            <a:ext cx="4124325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8" grpId="0"/>
    </p:bld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0957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6425" y="2214563"/>
            <a:ext cx="4670425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00750" y="2365375"/>
            <a:ext cx="1517650" cy="342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059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38" y="2071688"/>
            <a:ext cx="3486150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059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2643188"/>
            <a:ext cx="2428875" cy="195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214422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Outros Comandos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2071688"/>
            <a:ext cx="8501062" cy="425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en-US" dirty="0">
                <a:latin typeface="Constantia" pitchFamily="18" charset="0"/>
              </a:rPr>
              <a:t> </a:t>
            </a:r>
            <a:r>
              <a:rPr lang="en-US" b="1" dirty="0">
                <a:latin typeface="Constantia" pitchFamily="18" charset="0"/>
              </a:rPr>
              <a:t>SETTINGS – GRID/SNAP </a:t>
            </a:r>
            <a:r>
              <a:rPr lang="en-US" dirty="0">
                <a:latin typeface="Constantia" pitchFamily="18" charset="0"/>
              </a:rPr>
              <a:t>(Format </a:t>
            </a:r>
            <a:r>
              <a:rPr lang="en-US" dirty="0">
                <a:solidFill>
                  <a:schemeClr val="accent2"/>
                </a:solidFill>
                <a:latin typeface="Constantia" pitchFamily="18" charset="0"/>
              </a:rPr>
              <a:t>     </a:t>
            </a:r>
            <a:r>
              <a:rPr lang="en-US" dirty="0">
                <a:latin typeface="Constantia" pitchFamily="18" charset="0"/>
              </a:rPr>
              <a:t>Drafting </a:t>
            </a:r>
            <a:r>
              <a:rPr lang="pt-BR" dirty="0" err="1">
                <a:latin typeface="Constantia" pitchFamily="18" charset="0"/>
              </a:rPr>
              <a:t>Settings</a:t>
            </a:r>
            <a:r>
              <a:rPr lang="pt-BR" dirty="0">
                <a:latin typeface="Constantia" pitchFamily="18" charset="0"/>
              </a:rPr>
              <a:t> ou digitar </a:t>
            </a:r>
            <a:r>
              <a:rPr lang="en-US" dirty="0">
                <a:latin typeface="Constantia" pitchFamily="18" charset="0"/>
              </a:rPr>
              <a:t>“</a:t>
            </a:r>
            <a:r>
              <a:rPr lang="en-US" b="1" dirty="0">
                <a:latin typeface="Constantia" pitchFamily="18" charset="0"/>
              </a:rPr>
              <a:t>DSETTINGS + ENTER</a:t>
            </a:r>
            <a:r>
              <a:rPr lang="en-US" dirty="0">
                <a:latin typeface="Constantia" pitchFamily="18" charset="0"/>
              </a:rPr>
              <a:t>”) </a:t>
            </a:r>
            <a:r>
              <a:rPr lang="pt-BR" dirty="0">
                <a:latin typeface="Constantia" pitchFamily="18" charset="0"/>
              </a:rPr>
              <a:t>ou clicar em cima de GRID, SNAP da barra de status.</a:t>
            </a:r>
          </a:p>
          <a:p>
            <a:pPr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COMANDO REGEN  </a:t>
            </a:r>
            <a:r>
              <a:rPr lang="pt-BR" dirty="0">
                <a:latin typeface="Constantia" pitchFamily="18" charset="0"/>
              </a:rPr>
              <a:t>( </a:t>
            </a:r>
            <a:r>
              <a:rPr lang="pt-BR" dirty="0" err="1">
                <a:latin typeface="Constantia" pitchFamily="18" charset="0"/>
              </a:rPr>
              <a:t>View</a:t>
            </a:r>
            <a:r>
              <a:rPr lang="pt-BR" dirty="0">
                <a:latin typeface="Constantia" pitchFamily="18" charset="0"/>
              </a:rPr>
              <a:t>     </a:t>
            </a:r>
            <a:r>
              <a:rPr lang="pt-BR" dirty="0" err="1">
                <a:latin typeface="Constantia" pitchFamily="18" charset="0"/>
              </a:rPr>
              <a:t>Regen</a:t>
            </a:r>
            <a:r>
              <a:rPr lang="pt-BR" dirty="0">
                <a:latin typeface="Constantia" pitchFamily="18" charset="0"/>
              </a:rPr>
              <a:t> ou digitar “</a:t>
            </a:r>
            <a:r>
              <a:rPr lang="pt-BR" b="1" dirty="0">
                <a:latin typeface="Constantia" pitchFamily="18" charset="0"/>
              </a:rPr>
              <a:t>RE + ENTER</a:t>
            </a:r>
            <a:r>
              <a:rPr lang="pt-BR" dirty="0">
                <a:latin typeface="Constantia" pitchFamily="18" charset="0"/>
              </a:rPr>
              <a:t>“) - Provoca uma regeneração do desenho, isto é, regenerar significa recalcular matemáticas contidas no desenho.</a:t>
            </a:r>
          </a:p>
          <a:p>
            <a:pPr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b="1" dirty="0">
                <a:latin typeface="Constantia" pitchFamily="18" charset="0"/>
              </a:rPr>
              <a:t>COMANDO LIMITS </a:t>
            </a:r>
            <a:r>
              <a:rPr lang="pt-BR" dirty="0">
                <a:latin typeface="Constantia" pitchFamily="18" charset="0"/>
              </a:rPr>
              <a:t>– (Digitar “</a:t>
            </a:r>
            <a:r>
              <a:rPr lang="pt-BR" b="1" dirty="0">
                <a:latin typeface="Constantia" pitchFamily="18" charset="0"/>
              </a:rPr>
              <a:t>LIMITS + ENTER</a:t>
            </a:r>
            <a:r>
              <a:rPr lang="pt-BR" dirty="0">
                <a:latin typeface="Constantia" pitchFamily="18" charset="0"/>
              </a:rPr>
              <a:t>”)Define os limites da área de trabalho, “</a:t>
            </a:r>
            <a:r>
              <a:rPr lang="pt-BR" b="1" dirty="0">
                <a:latin typeface="Constantia" pitchFamily="18" charset="0"/>
              </a:rPr>
              <a:t>ON</a:t>
            </a:r>
            <a:r>
              <a:rPr lang="pt-BR" dirty="0">
                <a:latin typeface="Constantia" pitchFamily="18" charset="0"/>
              </a:rPr>
              <a:t>” realiza o desenho somente na área delimitada. Seu uso é necessário, pois auxilia na regeneração da imagem. Quando acionamos o </a:t>
            </a:r>
            <a:r>
              <a:rPr lang="pt-BR" dirty="0" err="1">
                <a:latin typeface="Constantia" pitchFamily="18" charset="0"/>
              </a:rPr>
              <a:t>grid</a:t>
            </a:r>
            <a:r>
              <a:rPr lang="pt-BR" dirty="0">
                <a:latin typeface="Constantia" pitchFamily="18" charset="0"/>
              </a:rPr>
              <a:t>, o AutoCAD usa a área delimitada pelo comando </a:t>
            </a:r>
            <a:r>
              <a:rPr lang="pt-BR" dirty="0" err="1">
                <a:latin typeface="Constantia" pitchFamily="18" charset="0"/>
              </a:rPr>
              <a:t>limits</a:t>
            </a:r>
            <a:r>
              <a:rPr lang="pt-BR" dirty="0">
                <a:latin typeface="Constantia" pitchFamily="18" charset="0"/>
              </a:rPr>
              <a:t> para posicionar o </a:t>
            </a:r>
            <a:r>
              <a:rPr lang="pt-BR" dirty="0" err="1">
                <a:latin typeface="Constantia" pitchFamily="18" charset="0"/>
              </a:rPr>
              <a:t>grid</a:t>
            </a:r>
            <a:r>
              <a:rPr lang="pt-BR" dirty="0">
                <a:latin typeface="Constantia" pitchFamily="18" charset="0"/>
              </a:rPr>
              <a:t>.</a:t>
            </a:r>
          </a:p>
          <a:p>
            <a:pPr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TECLAS </a:t>
            </a:r>
            <a:r>
              <a:rPr lang="pt-BR" b="1" dirty="0" smtClean="0">
                <a:latin typeface="Constantia" pitchFamily="18" charset="0"/>
              </a:rPr>
              <a:t>IMPORTANTES       </a:t>
            </a:r>
            <a:r>
              <a:rPr lang="pt-BR" b="1" dirty="0">
                <a:latin typeface="Constantia" pitchFamily="18" charset="0"/>
              </a:rPr>
              <a:t>ESC = </a:t>
            </a:r>
            <a:r>
              <a:rPr lang="pt-BR" dirty="0">
                <a:latin typeface="Constantia" pitchFamily="18" charset="0"/>
              </a:rPr>
              <a:t>Cancela o Comando Ativo</a:t>
            </a:r>
          </a:p>
          <a:p>
            <a:pPr algn="just"/>
            <a:r>
              <a:rPr lang="pt-BR" b="1" dirty="0">
                <a:latin typeface="Constantia" pitchFamily="18" charset="0"/>
              </a:rPr>
              <a:t>                                                      </a:t>
            </a:r>
            <a:r>
              <a:rPr lang="pt-BR" b="1" dirty="0" smtClean="0">
                <a:latin typeface="Constantia" pitchFamily="18" charset="0"/>
              </a:rPr>
              <a:t>  ENTER </a:t>
            </a:r>
            <a:r>
              <a:rPr lang="pt-BR" b="1" dirty="0">
                <a:latin typeface="Constantia" pitchFamily="18" charset="0"/>
              </a:rPr>
              <a:t>= </a:t>
            </a:r>
            <a:r>
              <a:rPr lang="pt-BR" dirty="0">
                <a:latin typeface="Constantia" pitchFamily="18" charset="0"/>
              </a:rPr>
              <a:t>Confirma a maioria dos Comandos e Ativa o 				      último comando realizado.</a:t>
            </a:r>
          </a:p>
        </p:txBody>
      </p:sp>
      <p:graphicFrame>
        <p:nvGraphicFramePr>
          <p:cNvPr id="7" name="Object 2"/>
          <p:cNvGraphicFramePr>
            <a:graphicFrameLocks noChangeAspect="1"/>
          </p:cNvGraphicFramePr>
          <p:nvPr/>
        </p:nvGraphicFramePr>
        <p:xfrm>
          <a:off x="4151313" y="2181225"/>
          <a:ext cx="190500" cy="152400"/>
        </p:xfrm>
        <a:graphic>
          <a:graphicData uri="http://schemas.openxmlformats.org/presentationml/2006/ole">
            <p:oleObj spid="_x0000_s1026" name="Equação" r:id="rId3" imgW="190440" imgH="152280" progId="Equation.3">
              <p:embed/>
            </p:oleObj>
          </a:graphicData>
        </a:graphic>
      </p:graphicFrame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3636963" y="3022600"/>
          <a:ext cx="190500" cy="152400"/>
        </p:xfrm>
        <a:graphic>
          <a:graphicData uri="http://schemas.openxmlformats.org/presentationml/2006/ole">
            <p:oleObj spid="_x0000_s1027" name="Equação" r:id="rId4" imgW="190440" imgH="152280" progId="Equation.3">
              <p:embed/>
            </p:oleObj>
          </a:graphicData>
        </a:graphic>
      </p:graphicFrame>
      <p:graphicFrame>
        <p:nvGraphicFramePr>
          <p:cNvPr id="2052" name="Object 4"/>
          <p:cNvGraphicFramePr>
            <a:graphicFrameLocks noChangeAspect="1"/>
          </p:cNvGraphicFramePr>
          <p:nvPr/>
        </p:nvGraphicFramePr>
        <p:xfrm>
          <a:off x="3238492" y="5457825"/>
          <a:ext cx="190500" cy="152400"/>
        </p:xfrm>
        <a:graphic>
          <a:graphicData uri="http://schemas.openxmlformats.org/presentationml/2006/ole">
            <p:oleObj spid="_x0000_s1028" name="Equação" r:id="rId5" imgW="190440" imgH="1522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162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38363"/>
            <a:ext cx="3851832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162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214562"/>
            <a:ext cx="4583645" cy="34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26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500313"/>
            <a:ext cx="3882462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4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500312"/>
            <a:ext cx="3915929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7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16864" y="1785926"/>
            <a:ext cx="3441416" cy="43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366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" y="2071678"/>
            <a:ext cx="5250731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469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2143125"/>
            <a:ext cx="3000375" cy="3871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2143125"/>
            <a:ext cx="4903788" cy="3643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571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25" y="2071688"/>
            <a:ext cx="5737225" cy="407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EXERCÍCIOS</a:t>
            </a:r>
          </a:p>
        </p:txBody>
      </p:sp>
      <p:pic>
        <p:nvPicPr>
          <p:cNvPr id="11674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25"/>
            <a:ext cx="5143500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2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2143125"/>
            <a:ext cx="2657475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6743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86438" y="4429125"/>
            <a:ext cx="2638425" cy="952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ALIGN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071688"/>
            <a:ext cx="4143375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i="1" dirty="0">
                <a:latin typeface="+mn-lt"/>
              </a:rPr>
              <a:t>Gira, move e altera o tamanho dos objetos para que se alinhem a outros.</a:t>
            </a:r>
          </a:p>
          <a:p>
            <a:pPr algn="just">
              <a:defRPr/>
            </a:pPr>
            <a:r>
              <a:rPr lang="pt-BR" sz="1600" i="1" dirty="0" err="1">
                <a:latin typeface="+mn-lt"/>
              </a:rPr>
              <a:t>Comand</a:t>
            </a:r>
            <a:r>
              <a:rPr lang="pt-BR" sz="1600" i="1" dirty="0">
                <a:latin typeface="+mn-lt"/>
              </a:rPr>
              <a:t>: ALIGN</a:t>
            </a:r>
          </a:p>
          <a:p>
            <a:pPr algn="just">
              <a:defRPr/>
            </a:pPr>
            <a:endParaRPr lang="pt-BR" sz="1600" i="1" dirty="0">
              <a:latin typeface="+mn-lt"/>
            </a:endParaRPr>
          </a:p>
          <a:p>
            <a:pPr algn="just">
              <a:defRPr/>
            </a:pPr>
            <a:r>
              <a:rPr lang="pt-BR" sz="1600" b="1" i="1" dirty="0" err="1">
                <a:latin typeface="+mn-lt"/>
              </a:rPr>
              <a:t>Select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objects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seleciona objetos</a:t>
            </a:r>
          </a:p>
          <a:p>
            <a:pPr algn="just">
              <a:defRPr/>
            </a:pPr>
            <a:r>
              <a:rPr lang="pt-BR" sz="1600" b="1" i="1" dirty="0" err="1">
                <a:latin typeface="+mn-lt"/>
              </a:rPr>
              <a:t>Specify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first</a:t>
            </a:r>
            <a:r>
              <a:rPr lang="pt-BR" sz="1600" b="1" i="1" dirty="0">
                <a:latin typeface="+mn-lt"/>
              </a:rPr>
              <a:t> source </a:t>
            </a:r>
            <a:r>
              <a:rPr lang="pt-BR" sz="1600" b="1" i="1" dirty="0" err="1">
                <a:latin typeface="+mn-lt"/>
              </a:rPr>
              <a:t>point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Ponto que definirá a partir de onde </a:t>
            </a:r>
            <a:r>
              <a:rPr lang="pt-BR" sz="1600" i="1" dirty="0" err="1">
                <a:latin typeface="+mn-lt"/>
              </a:rPr>
              <a:t>heverá</a:t>
            </a:r>
            <a:r>
              <a:rPr lang="pt-BR" sz="1600" i="1" dirty="0">
                <a:latin typeface="+mn-lt"/>
              </a:rPr>
              <a:t> deslocamento dos objetos. (P1)</a:t>
            </a:r>
          </a:p>
          <a:p>
            <a:pPr algn="just">
              <a:defRPr/>
            </a:pPr>
            <a:r>
              <a:rPr lang="pt-BR" sz="1600" b="1" i="1" dirty="0" err="1">
                <a:latin typeface="+mn-lt"/>
              </a:rPr>
              <a:t>Specify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first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destination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point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Ponto que definirá para onde os objetos serão deslocados (P1’)</a:t>
            </a:r>
          </a:p>
          <a:p>
            <a:pPr algn="just">
              <a:defRPr/>
            </a:pPr>
            <a:r>
              <a:rPr lang="pt-BR" sz="1600" b="1" i="1" dirty="0" err="1">
                <a:latin typeface="+mn-lt"/>
              </a:rPr>
              <a:t>Specify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second</a:t>
            </a:r>
            <a:r>
              <a:rPr lang="pt-BR" sz="1600" b="1" i="1" dirty="0">
                <a:latin typeface="+mn-lt"/>
              </a:rPr>
              <a:t> source </a:t>
            </a:r>
            <a:r>
              <a:rPr lang="pt-BR" sz="1600" b="1" i="1" dirty="0" err="1">
                <a:latin typeface="+mn-lt"/>
              </a:rPr>
              <a:t>point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Ponto que definirá a partir de onde serão girados os </a:t>
            </a:r>
            <a:r>
              <a:rPr lang="pt-BR" sz="1600" i="1" dirty="0" err="1">
                <a:latin typeface="+mn-lt"/>
              </a:rPr>
              <a:t>osbjetos</a:t>
            </a:r>
            <a:r>
              <a:rPr lang="pt-BR" sz="1600" i="1" dirty="0">
                <a:latin typeface="+mn-lt"/>
              </a:rPr>
              <a:t> (P2)</a:t>
            </a:r>
          </a:p>
          <a:p>
            <a:pPr algn="just">
              <a:defRPr/>
            </a:pPr>
            <a:endParaRPr lang="pt-BR" sz="1600" i="1" dirty="0">
              <a:latin typeface="+mn-lt"/>
            </a:endParaRPr>
          </a:p>
        </p:txBody>
      </p:sp>
      <p:pic>
        <p:nvPicPr>
          <p:cNvPr id="136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1928813"/>
            <a:ext cx="373062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199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3786188"/>
            <a:ext cx="2000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0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25" y="3786188"/>
            <a:ext cx="2381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01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01063" y="4143375"/>
            <a:ext cx="247650" cy="16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620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72188" y="5000625"/>
            <a:ext cx="247650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1362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6" dur="500"/>
                                        <p:tgtEl>
                                          <p:spTgt spid="136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136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136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ALIGN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071688"/>
            <a:ext cx="4143375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defRPr/>
            </a:pPr>
            <a:r>
              <a:rPr lang="pt-BR" sz="1600" b="1" i="1" dirty="0" err="1">
                <a:latin typeface="+mn-lt"/>
              </a:rPr>
              <a:t>Specify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second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destination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point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Ponto que definirá a direção em que os objetos serão girados.(P2’)’</a:t>
            </a:r>
          </a:p>
          <a:p>
            <a:pPr algn="just">
              <a:defRPr/>
            </a:pPr>
            <a:r>
              <a:rPr lang="pt-BR" sz="1600" b="1" i="1" dirty="0" err="1">
                <a:latin typeface="+mn-lt"/>
              </a:rPr>
              <a:t>Specify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third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second</a:t>
            </a:r>
            <a:r>
              <a:rPr lang="pt-BR" sz="1600" b="1" i="1" dirty="0">
                <a:latin typeface="+mn-lt"/>
              </a:rPr>
              <a:t> source </a:t>
            </a:r>
            <a:r>
              <a:rPr lang="pt-BR" sz="1600" b="1" i="1" dirty="0" err="1">
                <a:latin typeface="+mn-lt"/>
              </a:rPr>
              <a:t>point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Tecle ENTER para passar para a próxima etapa.</a:t>
            </a:r>
          </a:p>
          <a:p>
            <a:pPr algn="just">
              <a:defRPr/>
            </a:pPr>
            <a:r>
              <a:rPr lang="pt-BR" sz="1600" b="1" i="1" dirty="0" err="1">
                <a:latin typeface="+mn-lt"/>
              </a:rPr>
              <a:t>Scale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objects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based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on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alignment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points</a:t>
            </a:r>
            <a:r>
              <a:rPr lang="pt-BR" sz="1600" b="1" i="1" dirty="0">
                <a:latin typeface="+mn-lt"/>
              </a:rPr>
              <a:t>? [YES/NO] &lt;N&gt;: </a:t>
            </a:r>
            <a:r>
              <a:rPr lang="pt-BR" sz="1600" i="1" dirty="0">
                <a:latin typeface="+mn-lt"/>
              </a:rPr>
              <a:t>Se escolher Y, além de mover e </a:t>
            </a:r>
            <a:r>
              <a:rPr lang="pt-BR" sz="1600" i="1" dirty="0" err="1">
                <a:latin typeface="+mn-lt"/>
              </a:rPr>
              <a:t>rotacionar</a:t>
            </a:r>
            <a:r>
              <a:rPr lang="pt-BR" sz="1600" i="1" dirty="0">
                <a:latin typeface="+mn-lt"/>
              </a:rPr>
              <a:t> os objetos, também serão mudados de tamanho para se adaptarem ao par de coordenadas definido pelo usuário.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i="1" dirty="0">
              <a:latin typeface="+mn-lt"/>
            </a:endParaRPr>
          </a:p>
        </p:txBody>
      </p:sp>
      <p:pic>
        <p:nvPicPr>
          <p:cNvPr id="136199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75" y="3714750"/>
            <a:ext cx="200025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036763"/>
            <a:ext cx="4208462" cy="346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" dur="500"/>
                                        <p:tgtEl>
                                          <p:spTgt spid="136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6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701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57438" y="5286375"/>
            <a:ext cx="3300412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LAYER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0" y="2295525"/>
            <a:ext cx="4786313" cy="4278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Layers</a:t>
            </a:r>
            <a:r>
              <a:rPr lang="pt-BR" sz="1600" i="1" dirty="0">
                <a:latin typeface="+mn-lt"/>
              </a:rPr>
              <a:t> são como camadas transparentes e superpostas nas quais se organizam e se agrupam diferentes tipos de informações de desenho.. 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i="1" dirty="0">
              <a:latin typeface="+mn-lt"/>
            </a:endParaRPr>
          </a:p>
          <a:p>
            <a:pPr algn="just">
              <a:defRPr/>
            </a:pPr>
            <a:r>
              <a:rPr lang="pt-BR" sz="1600" b="1" dirty="0">
                <a:latin typeface="Times New Roman" pitchFamily="18" charset="0"/>
                <a:cs typeface="Times New Roman" pitchFamily="18" charset="0"/>
              </a:rPr>
              <a:t>Opções da Caixa de Diálogo </a:t>
            </a:r>
            <a:r>
              <a:rPr lang="pt-BR" sz="1600" b="1" dirty="0" err="1">
                <a:latin typeface="Times New Roman" pitchFamily="18" charset="0"/>
                <a:cs typeface="Times New Roman" pitchFamily="18" charset="0"/>
              </a:rPr>
              <a:t>Layer</a:t>
            </a:r>
            <a:r>
              <a:rPr lang="pt-BR" sz="16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1600" b="1" dirty="0" err="1">
                <a:latin typeface="Times New Roman" pitchFamily="18" charset="0"/>
                <a:cs typeface="Times New Roman" pitchFamily="18" charset="0"/>
              </a:rPr>
              <a:t>Propertiers</a:t>
            </a:r>
            <a:r>
              <a:rPr lang="pt-BR" sz="1600" b="1" dirty="0">
                <a:latin typeface="Times New Roman" pitchFamily="18" charset="0"/>
                <a:cs typeface="Times New Roman" pitchFamily="18" charset="0"/>
              </a:rPr>
              <a:t> Manager:</a:t>
            </a:r>
          </a:p>
          <a:p>
            <a:pPr algn="just">
              <a:defRPr/>
            </a:pPr>
            <a:endParaRPr lang="pt-BR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pt-BR" sz="1600" b="1" dirty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pt-BR" sz="1600" b="1" i="1" dirty="0" err="1">
                <a:latin typeface="+mn-lt"/>
                <a:cs typeface="Times New Roman" pitchFamily="18" charset="0"/>
              </a:rPr>
              <a:t>New Property Filter</a:t>
            </a:r>
          </a:p>
          <a:p>
            <a:pPr algn="just">
              <a:defRPr/>
            </a:pPr>
            <a:endParaRPr lang="pt-BR" sz="16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pt-BR" sz="1600" b="1" dirty="0">
                <a:latin typeface="+mn-lt"/>
                <a:cs typeface="Times New Roman" pitchFamily="18" charset="0"/>
              </a:rPr>
              <a:t> </a:t>
            </a:r>
            <a:r>
              <a:rPr lang="pt-BR" sz="1600" b="1" i="1" dirty="0" err="1">
                <a:latin typeface="+mn-lt"/>
                <a:cs typeface="Times New Roman" pitchFamily="18" charset="0"/>
              </a:rPr>
              <a:t>Filter</a:t>
            </a:r>
            <a:r>
              <a:rPr lang="pt-BR" sz="1600" b="1" i="1" dirty="0">
                <a:latin typeface="+mn-lt"/>
                <a:cs typeface="Times New Roman" pitchFamily="18" charset="0"/>
              </a:rPr>
              <a:t> </a:t>
            </a:r>
            <a:r>
              <a:rPr lang="pt-BR" sz="1600" b="1" i="1" dirty="0" err="1">
                <a:latin typeface="+mn-lt"/>
                <a:cs typeface="Times New Roman" pitchFamily="18" charset="0"/>
              </a:rPr>
              <a:t>Name</a:t>
            </a:r>
            <a:r>
              <a:rPr lang="pt-BR" sz="1600" b="1" i="1" dirty="0">
                <a:latin typeface="+mn-lt"/>
                <a:cs typeface="Times New Roman" pitchFamily="18" charset="0"/>
              </a:rPr>
              <a:t>: </a:t>
            </a:r>
            <a:r>
              <a:rPr lang="pt-BR" sz="1600" i="1" dirty="0">
                <a:latin typeface="+mn-lt"/>
                <a:cs typeface="Times New Roman" pitchFamily="18" charset="0"/>
              </a:rPr>
              <a:t>define o nome do filtro</a:t>
            </a:r>
          </a:p>
          <a:p>
            <a:pPr algn="just">
              <a:buFont typeface="Wingdings" pitchFamily="2" charset="2"/>
              <a:buChar char="Ø"/>
              <a:defRPr/>
            </a:pPr>
            <a:r>
              <a:rPr lang="pt-BR" sz="1600" b="1" i="1" dirty="0" err="1">
                <a:latin typeface="+mn-lt"/>
                <a:cs typeface="Times New Roman" pitchFamily="18" charset="0"/>
              </a:rPr>
              <a:t>Filter</a:t>
            </a:r>
            <a:r>
              <a:rPr lang="pt-BR" sz="1600" b="1" i="1" dirty="0">
                <a:latin typeface="+mn-lt"/>
                <a:cs typeface="Times New Roman" pitchFamily="18" charset="0"/>
              </a:rPr>
              <a:t> </a:t>
            </a:r>
            <a:r>
              <a:rPr lang="pt-BR" sz="1600" b="1" i="1" dirty="0" err="1">
                <a:latin typeface="+mn-lt"/>
                <a:cs typeface="Times New Roman" pitchFamily="18" charset="0"/>
              </a:rPr>
              <a:t>Definition</a:t>
            </a:r>
            <a:r>
              <a:rPr lang="pt-BR" sz="1600" b="1" i="1" dirty="0">
                <a:latin typeface="+mn-lt"/>
                <a:cs typeface="Times New Roman" pitchFamily="18" charset="0"/>
              </a:rPr>
              <a:t>: </a:t>
            </a:r>
            <a:r>
              <a:rPr lang="pt-BR" sz="1600" i="1" dirty="0">
                <a:latin typeface="+mn-lt"/>
                <a:cs typeface="Times New Roman" pitchFamily="18" charset="0"/>
              </a:rPr>
              <a:t>Exibe as propriedades de </a:t>
            </a:r>
            <a:r>
              <a:rPr lang="pt-BR" sz="1600" i="1" dirty="0" err="1">
                <a:latin typeface="+mn-lt"/>
                <a:cs typeface="Times New Roman" pitchFamily="18" charset="0"/>
              </a:rPr>
              <a:t>layers</a:t>
            </a:r>
            <a:endParaRPr lang="pt-BR" sz="1600" i="1" dirty="0">
              <a:latin typeface="+mn-lt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  <a:defRPr/>
            </a:pPr>
            <a:r>
              <a:rPr lang="pt-BR" sz="1600" b="1" i="1" dirty="0" err="1">
                <a:latin typeface="+mn-lt"/>
                <a:cs typeface="Times New Roman" pitchFamily="18" charset="0"/>
              </a:rPr>
              <a:t>Filter</a:t>
            </a:r>
            <a:r>
              <a:rPr lang="pt-BR" sz="1600" b="1" i="1" dirty="0">
                <a:latin typeface="+mn-lt"/>
                <a:cs typeface="Times New Roman" pitchFamily="18" charset="0"/>
              </a:rPr>
              <a:t> </a:t>
            </a:r>
            <a:r>
              <a:rPr lang="pt-BR" sz="1600" b="1" i="1" dirty="0" err="1">
                <a:latin typeface="+mn-lt"/>
                <a:cs typeface="Times New Roman" pitchFamily="18" charset="0"/>
              </a:rPr>
              <a:t>Preview</a:t>
            </a:r>
            <a:r>
              <a:rPr lang="pt-BR" sz="1600" b="1" i="1" dirty="0">
                <a:latin typeface="+mn-lt"/>
                <a:cs typeface="Times New Roman" pitchFamily="18" charset="0"/>
              </a:rPr>
              <a:t>: </a:t>
            </a:r>
            <a:r>
              <a:rPr lang="pt-BR" sz="1600" i="1" dirty="0">
                <a:latin typeface="+mn-lt"/>
                <a:cs typeface="Times New Roman" pitchFamily="18" charset="0"/>
              </a:rPr>
              <a:t>Mostra o resultado do filtro de acordo com a definição</a:t>
            </a:r>
            <a:r>
              <a:rPr lang="pt-BR" sz="1600" b="1" i="1" dirty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357563" y="1500188"/>
            <a:ext cx="4500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FORMAT » LAYERS MANAGER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LA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51313" y="1679575"/>
            <a:ext cx="2778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69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1525588"/>
            <a:ext cx="39687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2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213" y="3997325"/>
            <a:ext cx="37941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2071688"/>
            <a:ext cx="28575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470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000500"/>
            <a:ext cx="28702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4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4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4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14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147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147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8" grpId="0" build="allAtOnce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BYLAYER / LINETYPE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143125"/>
            <a:ext cx="4500563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i="1" dirty="0">
                <a:latin typeface="+mn-lt"/>
              </a:rPr>
              <a:t>As barras de aceso </a:t>
            </a:r>
            <a:r>
              <a:rPr lang="pt-BR" sz="1600" i="1" dirty="0" err="1">
                <a:latin typeface="+mn-lt"/>
              </a:rPr>
              <a:t>Bylayer</a:t>
            </a:r>
            <a:r>
              <a:rPr lang="pt-BR" sz="1600" i="1" dirty="0">
                <a:latin typeface="+mn-lt"/>
              </a:rPr>
              <a:t> estão normalmente na barra </a:t>
            </a:r>
            <a:r>
              <a:rPr lang="pt-BR" sz="1600" i="1" dirty="0" err="1">
                <a:latin typeface="+mn-lt"/>
              </a:rPr>
              <a:t>Properties</a:t>
            </a:r>
            <a:r>
              <a:rPr lang="pt-BR" sz="1600" i="1" dirty="0">
                <a:latin typeface="+mn-lt"/>
              </a:rPr>
              <a:t>, são de grande utilidade onde podemos configurar os contornos com cor, tipos de linha e espessuras.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i="1" dirty="0">
                <a:latin typeface="+mn-lt"/>
              </a:rPr>
              <a:t> Selecione (com </a:t>
            </a:r>
            <a:r>
              <a:rPr lang="pt-BR" sz="1600" i="1" dirty="0" err="1">
                <a:latin typeface="+mn-lt"/>
              </a:rPr>
              <a:t>grips</a:t>
            </a:r>
            <a:r>
              <a:rPr lang="pt-BR" sz="1600" i="1" dirty="0">
                <a:latin typeface="+mn-lt"/>
              </a:rPr>
              <a:t>) o objeto ou a linha e clique na primeira caixa (</a:t>
            </a:r>
            <a:r>
              <a:rPr lang="pt-BR" sz="1600" i="1" dirty="0" err="1">
                <a:latin typeface="+mn-lt"/>
              </a:rPr>
              <a:t>Bylayer</a:t>
            </a:r>
            <a:r>
              <a:rPr lang="pt-BR" sz="1600" i="1" dirty="0">
                <a:latin typeface="+mn-lt"/>
              </a:rPr>
              <a:t>), escolha uma cor para definir o objeto.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i="1" dirty="0">
                <a:latin typeface="+mn-lt"/>
              </a:rPr>
              <a:t> Para carregar outros tipos de linhas, caixa (</a:t>
            </a:r>
            <a:r>
              <a:rPr lang="pt-BR" sz="1600" i="1" dirty="0" err="1">
                <a:latin typeface="+mn-lt"/>
              </a:rPr>
              <a:t>Bylayer</a:t>
            </a:r>
            <a:r>
              <a:rPr lang="pt-BR" sz="1600" i="1" dirty="0">
                <a:latin typeface="+mn-lt"/>
              </a:rPr>
              <a:t>) do meio: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i="1" dirty="0">
                <a:latin typeface="+mn-lt"/>
              </a:rPr>
              <a:t> Clique em OTHER e na seqüência, clique em LOAD para caixa de linhas e escolha outros tipos de linha.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i="1" dirty="0">
                <a:latin typeface="+mn-lt"/>
              </a:rPr>
              <a:t> Na terceira caixa (</a:t>
            </a:r>
            <a:r>
              <a:rPr lang="pt-BR" sz="1600" i="1" dirty="0" err="1">
                <a:latin typeface="+mn-lt"/>
              </a:rPr>
              <a:t>Bylayer</a:t>
            </a:r>
            <a:r>
              <a:rPr lang="pt-BR" sz="1600" i="1" dirty="0">
                <a:latin typeface="+mn-lt"/>
              </a:rPr>
              <a:t>) pode ser inserido espessuras, mas somente a partir de 0.30 que pode ser visto a espessura. </a:t>
            </a:r>
            <a:r>
              <a:rPr lang="pt-BR" sz="1600" b="1" i="1" dirty="0">
                <a:latin typeface="+mn-lt"/>
              </a:rPr>
              <a:t>Mas é </a:t>
            </a:r>
            <a:r>
              <a:rPr lang="pt-BR" sz="1600" b="1" i="1" dirty="0" err="1">
                <a:latin typeface="+mn-lt"/>
              </a:rPr>
              <a:t>necessario</a:t>
            </a:r>
            <a:r>
              <a:rPr lang="pt-BR" sz="1600" b="1" i="1" dirty="0">
                <a:latin typeface="+mn-lt"/>
              </a:rPr>
              <a:t> acionar o botão LWT (</a:t>
            </a:r>
            <a:r>
              <a:rPr lang="pt-BR" sz="1600" b="1" i="1" dirty="0" err="1">
                <a:latin typeface="+mn-lt"/>
              </a:rPr>
              <a:t>Line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Weight</a:t>
            </a:r>
            <a:r>
              <a:rPr lang="pt-BR" sz="1600" b="1" i="1" dirty="0">
                <a:latin typeface="+mn-lt"/>
              </a:rPr>
              <a:t> Trace).</a:t>
            </a:r>
            <a:endParaRPr lang="pt-BR" sz="16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143375" y="1500188"/>
            <a:ext cx="4500563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FORMAT » </a:t>
            </a:r>
            <a:r>
              <a:rPr lang="pt-BR" sz="1600" dirty="0" err="1">
                <a:latin typeface="+mn-lt"/>
              </a:rPr>
              <a:t>Linetype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LT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7125" y="1679575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3" y="2243138"/>
            <a:ext cx="43053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3786188"/>
            <a:ext cx="4286250" cy="128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572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70450" y="5072063"/>
            <a:ext cx="428625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157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157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15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214422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UNIDADES DE TRABALHO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2071688"/>
            <a:ext cx="8501062" cy="397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Quando, por exemplo, tivermos a distância entre dois pontos de 10 unidades, o AutoCAD interpreta esta unidade como adimensional ou seja, considera-se a leitura real que você irá desenvolver seu projeto, ex.: se fizer uma linha de 10 unidades podem ser 10mm, 10cm, 10m, 10Km, etc. .</a:t>
            </a:r>
          </a:p>
          <a:p>
            <a:pPr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SÍMBOLOS ESPECIAIS       </a:t>
            </a:r>
            <a:r>
              <a:rPr lang="pt-BR">
                <a:latin typeface="Constantia" pitchFamily="18" charset="0"/>
              </a:rPr>
              <a:t>Na edição dos textos executados no AutoCAD podem ser introduzidos alguns símbolos/caracteres especiais através de combinações especiais, como:</a:t>
            </a:r>
          </a:p>
          <a:p>
            <a:pPr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1" algn="just"/>
            <a:r>
              <a:rPr lang="pt-BR" b="1">
                <a:latin typeface="Constantia" pitchFamily="18" charset="0"/>
              </a:rPr>
              <a:t>%%C </a:t>
            </a:r>
            <a:r>
              <a:rPr lang="pt-BR">
                <a:latin typeface="Constantia" pitchFamily="18" charset="0"/>
              </a:rPr>
              <a:t>= Desenvolve o símbolo de Diâmetro ( Ø )</a:t>
            </a:r>
          </a:p>
          <a:p>
            <a:pPr lvl="1" algn="just"/>
            <a:endParaRPr lang="pt-BR">
              <a:latin typeface="Constantia" pitchFamily="18" charset="0"/>
            </a:endParaRPr>
          </a:p>
          <a:p>
            <a:pPr lvl="1" algn="just"/>
            <a:r>
              <a:rPr lang="pt-BR" b="1">
                <a:latin typeface="Constantia" pitchFamily="18" charset="0"/>
              </a:rPr>
              <a:t>%%D </a:t>
            </a:r>
            <a:r>
              <a:rPr lang="pt-BR">
                <a:latin typeface="Constantia" pitchFamily="18" charset="0"/>
              </a:rPr>
              <a:t>= Desenvolve o símbolo de Grau ( </a:t>
            </a:r>
            <a:r>
              <a:rPr lang="el-GR">
                <a:latin typeface="Constantia" pitchFamily="18" charset="0"/>
              </a:rPr>
              <a:t>°</a:t>
            </a:r>
            <a:r>
              <a:rPr lang="en-US">
                <a:latin typeface="Constantia" pitchFamily="18" charset="0"/>
              </a:rPr>
              <a:t> )</a:t>
            </a:r>
          </a:p>
          <a:p>
            <a:pPr lvl="1" algn="just"/>
            <a:endParaRPr lang="en-US">
              <a:latin typeface="Constantia" pitchFamily="18" charset="0"/>
            </a:endParaRPr>
          </a:p>
          <a:p>
            <a:pPr lvl="1" algn="just"/>
            <a:r>
              <a:rPr lang="en-US" b="1">
                <a:latin typeface="Constantia" pitchFamily="18" charset="0"/>
              </a:rPr>
              <a:t>%%P </a:t>
            </a:r>
            <a:r>
              <a:rPr lang="en-US">
                <a:latin typeface="Constantia" pitchFamily="18" charset="0"/>
              </a:rPr>
              <a:t>= </a:t>
            </a:r>
            <a:r>
              <a:rPr lang="pt-BR">
                <a:latin typeface="Constantia" pitchFamily="18" charset="0"/>
              </a:rPr>
              <a:t>Desenvolve o símbolo de Mais/Menos </a:t>
            </a:r>
            <a:r>
              <a:rPr lang="en-US">
                <a:latin typeface="Constantia" pitchFamily="18" charset="0"/>
              </a:rPr>
              <a:t>( ± )</a:t>
            </a:r>
            <a:endParaRPr lang="pt-BR">
              <a:latin typeface="Constantia" pitchFamily="18" charset="0"/>
            </a:endParaRPr>
          </a:p>
        </p:txBody>
      </p:sp>
      <p:graphicFrame>
        <p:nvGraphicFramePr>
          <p:cNvPr id="2" name="Object 4"/>
          <p:cNvGraphicFramePr>
            <a:graphicFrameLocks noChangeAspect="1"/>
          </p:cNvGraphicFramePr>
          <p:nvPr/>
        </p:nvGraphicFramePr>
        <p:xfrm>
          <a:off x="3087688" y="3546475"/>
          <a:ext cx="190500" cy="152400"/>
        </p:xfrm>
        <a:graphic>
          <a:graphicData uri="http://schemas.openxmlformats.org/presentationml/2006/ole">
            <p:oleObj spid="_x0000_s2050" name="Equação" r:id="rId3" imgW="190440" imgH="1522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BLOCKS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428875"/>
            <a:ext cx="7500938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Um bloco é um conjunto de objetos agrupados que constitui um só objeto. Ele é utilizado para agilizar o processo do desenho, pois pode inserir o mesmo bloco repetidamente, em vez de recriar a cada vez que for desenhá-los.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2000" b="1" dirty="0">
                <a:latin typeface="+mn-lt"/>
              </a:rPr>
              <a:t> É possível definir um bloco de duas maneiras: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Com o comando BLOCK para agrupar objetos a serem usados somente no desenho atual;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Com o comando WBLOCK para criar um arquivo de desenho separado </a:t>
            </a:r>
            <a:r>
              <a:rPr lang="pt-BR" sz="1600" dirty="0" err="1">
                <a:latin typeface="+mn-lt"/>
              </a:rPr>
              <a:t>constituíndo</a:t>
            </a:r>
            <a:r>
              <a:rPr lang="pt-BR" sz="1600" dirty="0">
                <a:latin typeface="+mn-lt"/>
              </a:rPr>
              <a:t> pelos objetos selecionados, o qual pode, então, ser usado para criar uma referência de bloco em outros desenhos.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BLOCKS</a:t>
            </a:r>
          </a:p>
        </p:txBody>
      </p:sp>
      <p:pic>
        <p:nvPicPr>
          <p:cNvPr id="11674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950" y="1565275"/>
            <a:ext cx="384175" cy="36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CaixaDeTexto 9"/>
          <p:cNvSpPr txBox="1"/>
          <p:nvPr/>
        </p:nvSpPr>
        <p:spPr>
          <a:xfrm>
            <a:off x="3571875" y="1527175"/>
            <a:ext cx="4500563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DRAW » </a:t>
            </a:r>
            <a:r>
              <a:rPr lang="pt-BR" sz="1600" dirty="0" err="1">
                <a:latin typeface="+mn-lt"/>
              </a:rPr>
              <a:t>Block</a:t>
            </a:r>
            <a:r>
              <a:rPr lang="pt-BR" sz="1600" dirty="0">
                <a:latin typeface="+mn-lt"/>
              </a:rPr>
              <a:t> » </a:t>
            </a:r>
            <a:r>
              <a:rPr lang="pt-BR" sz="1600" dirty="0" err="1">
                <a:latin typeface="+mn-lt"/>
              </a:rPr>
              <a:t>Make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B + ENTER</a:t>
            </a: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8" y="1692275"/>
            <a:ext cx="2778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285750" y="2428875"/>
            <a:ext cx="4500563" cy="37861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 err="1">
                <a:latin typeface="+mn-lt"/>
              </a:rPr>
              <a:t>Name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Nome do novo bloco a ser gerado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b="1" i="1" dirty="0">
                <a:latin typeface="+mn-lt"/>
              </a:rPr>
              <a:t>Base </a:t>
            </a:r>
            <a:r>
              <a:rPr lang="pt-BR" sz="1600" b="1" i="1" dirty="0" err="1">
                <a:latin typeface="+mn-lt"/>
              </a:rPr>
              <a:t>Point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(</a:t>
            </a:r>
            <a:r>
              <a:rPr lang="pt-BR" sz="1600" dirty="0" err="1">
                <a:latin typeface="+mn-lt"/>
              </a:rPr>
              <a:t>Pick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): Ponto de </a:t>
            </a:r>
            <a:r>
              <a:rPr lang="pt-BR" sz="1600" dirty="0" err="1">
                <a:latin typeface="+mn-lt"/>
              </a:rPr>
              <a:t>inserçào</a:t>
            </a:r>
            <a:r>
              <a:rPr lang="pt-BR" sz="1600" dirty="0">
                <a:latin typeface="+mn-lt"/>
              </a:rPr>
              <a:t> do bloco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 err="1">
                <a:latin typeface="+mn-lt"/>
              </a:rPr>
              <a:t>Select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Objects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Seleciona os objetos diretamente na tela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Retain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Cria a definição do bloco e mantém os objetos selecionados no formato original;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Convert</a:t>
            </a:r>
            <a:r>
              <a:rPr lang="pt-BR" sz="1600" b="1" i="1" dirty="0">
                <a:latin typeface="+mn-lt"/>
              </a:rPr>
              <a:t> to </a:t>
            </a:r>
            <a:r>
              <a:rPr lang="pt-BR" sz="1600" b="1" i="1" dirty="0" err="1">
                <a:latin typeface="+mn-lt"/>
              </a:rPr>
              <a:t>Block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Cria a definição do bloco e converte os objetos selecionados em um bloco;</a:t>
            </a:r>
          </a:p>
          <a:p>
            <a:pPr lvl="1"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b="1" i="1" dirty="0">
                <a:latin typeface="+mn-lt"/>
              </a:rPr>
              <a:t>Delete: </a:t>
            </a:r>
            <a:r>
              <a:rPr lang="pt-BR" sz="1600" dirty="0">
                <a:latin typeface="+mn-lt"/>
              </a:rPr>
              <a:t>Cria a definição do bloco e apaga os objetos selecionados.</a:t>
            </a:r>
          </a:p>
        </p:txBody>
      </p:sp>
      <p:pic>
        <p:nvPicPr>
          <p:cNvPr id="13721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0" y="2571750"/>
            <a:ext cx="42195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6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allAtOnce"/>
    </p:bld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WBLOCKS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3571875" y="1527175"/>
            <a:ext cx="4500563" cy="423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WBLOCK + ENTER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4786313" cy="4278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Este comando cria um arquivo DWG normal no diretório escolhido.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>
                <a:latin typeface="+mn-lt"/>
              </a:rPr>
              <a:t>Source: </a:t>
            </a:r>
            <a:r>
              <a:rPr lang="pt-BR" sz="1600" dirty="0">
                <a:latin typeface="+mn-lt"/>
              </a:rPr>
              <a:t>Fonte de objetos que vão gerar o bloco externo (arquivo DWG).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Block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a partir de um bloco já gerado no desenho 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b="1" i="1" dirty="0" err="1">
                <a:latin typeface="+mn-lt"/>
              </a:rPr>
              <a:t>Entire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drawing</a:t>
            </a:r>
            <a:r>
              <a:rPr lang="pt-BR" sz="1600" dirty="0">
                <a:latin typeface="+mn-lt"/>
              </a:rPr>
              <a:t>: a partir do desenho corrente inteiro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b="1" i="1" dirty="0" err="1">
                <a:latin typeface="+mn-lt"/>
              </a:rPr>
              <a:t>Objects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a partir de objetos selecionados diretamente na tela. Quando essa opção é ativada, ficam ativas também as opções Base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e </a:t>
            </a:r>
            <a:r>
              <a:rPr lang="pt-BR" sz="1600" dirty="0" err="1">
                <a:latin typeface="+mn-lt"/>
              </a:rPr>
              <a:t>Objects</a:t>
            </a:r>
            <a:r>
              <a:rPr lang="pt-BR" sz="1600" dirty="0">
                <a:latin typeface="+mn-lt"/>
              </a:rPr>
              <a:t> que são similares do comando BLOCK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11776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3500" y="2286000"/>
            <a:ext cx="3371850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17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allAtOnce"/>
    </p:bld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BLOCOS DINÂMINCOS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143375" y="1571625"/>
            <a:ext cx="45005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BEDIT + ENTER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4786313" cy="4770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Este comando permite editar a aparência de instâncias de blocos sem ter que os explodir. Pode-se manipular uma instância de um Bloco Dinâmico durante ou depois de inseri-lo em um desenho.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>
                <a:latin typeface="+mn-lt"/>
              </a:rPr>
              <a:t> Para o bloco  ser dinâmico, ele precisa conter pelo menos um parâmetro e um ação a ele associada.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b="1" i="1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Por exemplo: Na figura ao lado temos o bloco com dois parâmetros  </a:t>
            </a:r>
            <a:r>
              <a:rPr lang="pt-BR" sz="1600" b="1" i="1" dirty="0">
                <a:solidFill>
                  <a:srgbClr val="FF0000"/>
                </a:solidFill>
                <a:latin typeface="+mn-lt"/>
              </a:rPr>
              <a:t>(Altura e Largura) </a:t>
            </a:r>
            <a:r>
              <a:rPr lang="pt-BR" sz="1600" dirty="0">
                <a:latin typeface="+mn-lt"/>
              </a:rPr>
              <a:t>e três ações a eles associados </a:t>
            </a:r>
            <a:r>
              <a:rPr lang="pt-BR" sz="1600" b="1" i="1" dirty="0">
                <a:solidFill>
                  <a:srgbClr val="FF0000"/>
                </a:solidFill>
                <a:latin typeface="+mn-lt"/>
              </a:rPr>
              <a:t>(Esticar Altura, Esticar Largura e Esticar Divisão)</a:t>
            </a:r>
            <a:r>
              <a:rPr lang="pt-BR" sz="1600" b="1" i="1" dirty="0">
                <a:latin typeface="+mn-lt"/>
              </a:rPr>
              <a:t>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>
                <a:latin typeface="+mn-lt"/>
              </a:rPr>
              <a:t> </a:t>
            </a:r>
            <a:r>
              <a:rPr lang="pt-BR" sz="1600" i="1" dirty="0">
                <a:latin typeface="+mn-lt"/>
              </a:rPr>
              <a:t>O ponto de inserção pode ser mudado somente apertando a tecla </a:t>
            </a:r>
            <a:r>
              <a:rPr lang="pt-BR" sz="1600" i="1" dirty="0" err="1">
                <a:latin typeface="+mn-lt"/>
              </a:rPr>
              <a:t>Ctrl</a:t>
            </a:r>
            <a:r>
              <a:rPr lang="pt-BR" sz="1600" i="1" dirty="0">
                <a:latin typeface="+mn-lt"/>
              </a:rPr>
              <a:t> várias vezes durante a inserção do bloco</a:t>
            </a:r>
            <a:r>
              <a:rPr lang="pt-BR" sz="1600" b="1" i="1" dirty="0">
                <a:latin typeface="+mn-lt"/>
              </a:rPr>
              <a:t>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119816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88" y="2214563"/>
            <a:ext cx="3028950" cy="355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1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 build="allAtOnce"/>
    </p:bld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BLOCOS DINÂMINCOS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143375" y="1571625"/>
            <a:ext cx="45005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BEDIT + ENTER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8643938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algn="just">
              <a:defRPr/>
            </a:pPr>
            <a:r>
              <a:rPr lang="pt-BR" sz="1600" dirty="0">
                <a:latin typeface="+mn-lt"/>
              </a:rPr>
              <a:t>Permite editar ou criar uma definição;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Salva a definição de bloco corrente;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Salva a definição de bloco corrente com outro nome;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		Exibe o nome da definição de bloco corrente;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Exibe ou esconde a paleta </a:t>
            </a:r>
            <a:r>
              <a:rPr lang="pt-BR" sz="1600" i="1" dirty="0" err="1">
                <a:latin typeface="+mn-lt"/>
              </a:rPr>
              <a:t>Block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Authoring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Palettes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que contém ferramentas para adicionar parâmetros e ações ã definição de bloco dinâmico;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Acessa o comando BPARAMETER que permite adicionar um parâmetro à definição de bloco dinâmico;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Acessa o comando BACTION que permite adicionar uma ação à definição de bloco dinâmico;</a:t>
            </a:r>
          </a:p>
        </p:txBody>
      </p:sp>
      <p:pic>
        <p:nvPicPr>
          <p:cNvPr id="139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2143125"/>
            <a:ext cx="373062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5" y="2643188"/>
            <a:ext cx="3429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4175" y="3138488"/>
            <a:ext cx="3429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8" y="3714750"/>
            <a:ext cx="1762125" cy="21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5" y="4283075"/>
            <a:ext cx="341313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1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8625" y="5000625"/>
            <a:ext cx="312738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72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625" y="5715000"/>
            <a:ext cx="3238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3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3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3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3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1392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39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8" dur="500"/>
                                        <p:tgtEl>
                                          <p:spTgt spid="13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BLOCOS DINÂMINCOS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143375" y="1571625"/>
            <a:ext cx="45005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BEDIT + ENTER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8643938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algn="just">
              <a:defRPr/>
            </a:pPr>
            <a:r>
              <a:rPr lang="pt-BR" sz="1600" dirty="0">
                <a:latin typeface="+mn-lt"/>
              </a:rPr>
              <a:t>Possibilita inserir atributos na definição de bloco dinâmico;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Executa o comando REGEN, que regenera a exibição no editor de Bloco e atualiza o texto, seta, ícone e tamanho dos </a:t>
            </a:r>
            <a:r>
              <a:rPr lang="pt-BR" sz="1600" i="1" dirty="0" err="1">
                <a:latin typeface="+mn-lt"/>
              </a:rPr>
              <a:t>grips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de parâmetros e ações;</a:t>
            </a:r>
          </a:p>
          <a:p>
            <a:pPr lvl="1" algn="just">
              <a:defRPr/>
            </a:pPr>
            <a:endParaRPr lang="pt-BR" sz="1600" i="1" dirty="0">
              <a:latin typeface="+mn-lt"/>
            </a:endParaRPr>
          </a:p>
          <a:p>
            <a:pPr lvl="1" algn="just">
              <a:defRPr/>
            </a:pPr>
            <a:r>
              <a:rPr lang="pt-BR" sz="1600" i="1" dirty="0">
                <a:latin typeface="+mn-lt"/>
              </a:rPr>
              <a:t>Exib</a:t>
            </a:r>
            <a:r>
              <a:rPr lang="pt-BR" sz="1600" dirty="0">
                <a:latin typeface="+mn-lt"/>
              </a:rPr>
              <a:t>e demonstração do </a:t>
            </a:r>
            <a:r>
              <a:rPr lang="pt-BR" sz="1600" i="1" dirty="0" err="1">
                <a:latin typeface="+mn-lt"/>
              </a:rPr>
              <a:t>New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Features</a:t>
            </a:r>
            <a:r>
              <a:rPr lang="pt-BR" sz="1600" i="1" dirty="0">
                <a:latin typeface="+mn-lt"/>
              </a:rPr>
              <a:t> Workshop </a:t>
            </a:r>
            <a:r>
              <a:rPr lang="pt-BR" sz="1600" dirty="0">
                <a:latin typeface="+mn-lt"/>
              </a:rPr>
              <a:t>para criação de blocos dinâmicos;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	Fecha o Editor de Bloco e pergunta se você deseja salvar ou descartar qualquer mudança na definição de bloco atual; 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Ajusta a variável de sistema BVMODE que mostra ou esconde objetos invisíveis para o estado de visibilidade atual;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Executa o comando BVSHOW, de forma que você possa tornar objetos visíveis, para o estado de visibilidade atual ou para todos os estados de visibilidade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140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214563"/>
            <a:ext cx="398463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575" y="2786063"/>
            <a:ext cx="43180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429000"/>
            <a:ext cx="3937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4000500"/>
            <a:ext cx="960438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5913" y="4770438"/>
            <a:ext cx="360362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029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5500688"/>
            <a:ext cx="325437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0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402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402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402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40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140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0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BLOCOS DINÂMINCOS</a:t>
            </a:r>
          </a:p>
        </p:txBody>
      </p:sp>
      <p:sp>
        <p:nvSpPr>
          <p:cNvPr id="10" name="CaixaDeTexto 9"/>
          <p:cNvSpPr txBox="1"/>
          <p:nvPr/>
        </p:nvSpPr>
        <p:spPr>
          <a:xfrm>
            <a:off x="4143375" y="1571625"/>
            <a:ext cx="4500563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BEDIT + ENTER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8643938" cy="20621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1" algn="just">
              <a:defRPr/>
            </a:pPr>
            <a:r>
              <a:rPr lang="pt-BR" sz="1600" dirty="0">
                <a:latin typeface="+mn-lt"/>
              </a:rPr>
              <a:t>Executa o comando BHIDE, de forma que você possa tornar objetos invisíveis, para o estado de visibilidade atual ou para todos os estados de visibilidade.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1" algn="just">
              <a:defRPr/>
            </a:pPr>
            <a:r>
              <a:rPr lang="pt-BR" sz="1600" dirty="0">
                <a:latin typeface="+mn-lt"/>
              </a:rPr>
              <a:t>Exibe a caixa de diálogo </a:t>
            </a:r>
            <a:r>
              <a:rPr lang="pt-BR" sz="1600" dirty="0" err="1">
                <a:latin typeface="+mn-lt"/>
              </a:rPr>
              <a:t>Visibility</a:t>
            </a:r>
            <a:r>
              <a:rPr lang="pt-BR" sz="1600" dirty="0">
                <a:latin typeface="+mn-lt"/>
              </a:rPr>
              <a:t>  States, na qual você pode criar, apagar, </a:t>
            </a:r>
            <a:r>
              <a:rPr lang="pt-BR" sz="1600" dirty="0" err="1">
                <a:latin typeface="+mn-lt"/>
              </a:rPr>
              <a:t>renomear</a:t>
            </a:r>
            <a:r>
              <a:rPr lang="pt-BR" sz="1600" dirty="0">
                <a:latin typeface="+mn-lt"/>
              </a:rPr>
              <a:t> e tornar corrente um estado de visibilidade.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  <a:p>
            <a:pPr lvl="3" algn="just">
              <a:defRPr/>
            </a:pPr>
            <a:r>
              <a:rPr lang="pt-BR" sz="1600" dirty="0">
                <a:latin typeface="+mn-lt"/>
              </a:rPr>
              <a:t>    Especifica o estado de visibilidade atual do bloco mostrado no Editor de Bloco.</a:t>
            </a:r>
          </a:p>
          <a:p>
            <a:pPr lvl="1" algn="just"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141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214563"/>
            <a:ext cx="295275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50" y="3038475"/>
            <a:ext cx="3937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13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786188"/>
            <a:ext cx="154305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413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41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413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000" i="1" dirty="0">
                <a:latin typeface="Impact" pitchFamily="34" charset="0"/>
                <a:ea typeface="+mj-ea"/>
                <a:cs typeface="+mj-cs"/>
              </a:rPr>
              <a:t>DEFININDO GRIPS PARA BLOCOS DINÂMICOS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8358188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Quando adiciona um parâmetro a uma definição de bloco dinâmico, </a:t>
            </a:r>
            <a:r>
              <a:rPr lang="pt-BR" sz="1600" i="1" dirty="0" err="1">
                <a:latin typeface="+mn-lt"/>
              </a:rPr>
              <a:t>grips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customizados associados a pontos-chave do parâmetro  são automaticamente adicionados ao bloco, onde eles podem ser usados para manipular a geometria de uma referencia de bloco dinâmico.</a:t>
            </a:r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285750" y="2143125"/>
          <a:ext cx="8286809" cy="39290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57819"/>
                <a:gridCol w="961862"/>
                <a:gridCol w="4513351"/>
                <a:gridCol w="1553777"/>
              </a:tblGrid>
              <a:tr h="598434"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pt-BR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Tipos de </a:t>
                      </a:r>
                      <a:r>
                        <a:rPr kumimoji="0" lang="pt-BR" sz="12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Grip</a:t>
                      </a:r>
                      <a:endParaRPr kumimoji="0" lang="pt-BR" sz="1200" b="1" kern="1200" dirty="0" smtClean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rtl="0" eaLnBrk="1" latinLnBrk="0" hangingPunct="1"/>
                      <a:r>
                        <a:rPr kumimoji="0" lang="pt-BR" sz="12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Aparência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200" dirty="0" smtClean="0"/>
                        <a:t>Como o </a:t>
                      </a:r>
                      <a:r>
                        <a:rPr lang="pt-BR" sz="1200" dirty="0" err="1" smtClean="0"/>
                        <a:t>grip</a:t>
                      </a:r>
                      <a:r>
                        <a:rPr lang="pt-BR" sz="1200" dirty="0" smtClean="0"/>
                        <a:t> pode ser </a:t>
                      </a:r>
                    </a:p>
                    <a:p>
                      <a:r>
                        <a:rPr lang="pt-BR" sz="1200" dirty="0" smtClean="0"/>
                        <a:t>manipulado em um desenho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pt-BR" sz="1200" dirty="0" smtClean="0"/>
                        <a:t>Parâmetros associados</a:t>
                      </a:r>
                      <a:endParaRPr lang="pt-BR" sz="1200" dirty="0"/>
                    </a:p>
                  </a:txBody>
                  <a:tcPr/>
                </a:tc>
              </a:tr>
              <a:tr h="598434"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Padrão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Em qualquer direção, dentro de um plano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Base,</a:t>
                      </a:r>
                      <a:r>
                        <a:rPr lang="pt-BR" sz="1200" baseline="0" dirty="0" smtClean="0"/>
                        <a:t> </a:t>
                      </a:r>
                      <a:r>
                        <a:rPr lang="pt-BR" sz="1200" baseline="0" dirty="0" err="1" smtClean="0"/>
                        <a:t>Point</a:t>
                      </a:r>
                      <a:r>
                        <a:rPr lang="pt-BR" sz="1200" baseline="0" dirty="0" smtClean="0"/>
                        <a:t>, Polar e XY</a:t>
                      </a:r>
                      <a:endParaRPr lang="pt-BR" sz="1200" dirty="0"/>
                    </a:p>
                  </a:txBody>
                  <a:tcPr/>
                </a:tc>
              </a:tr>
              <a:tr h="598434"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Linear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De um lado para outro</a:t>
                      </a:r>
                      <a:r>
                        <a:rPr lang="pt-BR" sz="1200" baseline="0" dirty="0" smtClean="0"/>
                        <a:t> em uma direção definida ou ao longo de um eixo.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err="1" smtClean="0"/>
                        <a:t>Linar</a:t>
                      </a:r>
                      <a:endParaRPr lang="pt-BR" sz="1200" dirty="0"/>
                    </a:p>
                  </a:txBody>
                  <a:tcPr/>
                </a:tc>
              </a:tr>
              <a:tr h="431994"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Rotação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Ao redor de um eixo.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err="1" smtClean="0"/>
                        <a:t>Rotation</a:t>
                      </a:r>
                      <a:endParaRPr lang="pt-BR" sz="1200" dirty="0"/>
                    </a:p>
                  </a:txBody>
                  <a:tcPr/>
                </a:tc>
              </a:tr>
              <a:tr h="431994"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Inversão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12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Clicar para inverter a referência de bloco dinâmico.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err="1" smtClean="0"/>
                        <a:t>Flip</a:t>
                      </a:r>
                      <a:endParaRPr lang="pt-BR" sz="1200" dirty="0"/>
                    </a:p>
                  </a:txBody>
                  <a:tcPr/>
                </a:tc>
              </a:tr>
              <a:tr h="837807"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Alinhamento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Dentro de um</a:t>
                      </a:r>
                      <a:r>
                        <a:rPr lang="pt-BR" sz="1200" baseline="0" dirty="0" smtClean="0"/>
                        <a:t> plano em qualquer direção, quando movido sobre um objeto, dispara ação para alinhar a referência de bloco com o objeto.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err="1" smtClean="0"/>
                        <a:t>Alignment</a:t>
                      </a:r>
                      <a:endParaRPr lang="pt-BR" sz="1200" dirty="0"/>
                    </a:p>
                  </a:txBody>
                  <a:tcPr/>
                </a:tc>
              </a:tr>
              <a:tr h="431994"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Lista (</a:t>
                      </a:r>
                      <a:r>
                        <a:rPr lang="pt-BR" sz="1200" dirty="0" err="1" smtClean="0"/>
                        <a:t>Lookup</a:t>
                      </a:r>
                      <a:r>
                        <a:rPr lang="pt-BR" sz="1200" dirty="0" smtClean="0"/>
                        <a:t>)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smtClean="0"/>
                        <a:t>Clicar para mostrar uma lista de opções.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pt-BR" sz="1200" dirty="0" err="1" smtClean="0"/>
                        <a:t>Visibility</a:t>
                      </a:r>
                      <a:r>
                        <a:rPr lang="pt-BR" sz="1200" dirty="0" smtClean="0"/>
                        <a:t> e </a:t>
                      </a:r>
                      <a:r>
                        <a:rPr lang="pt-BR" sz="1200" dirty="0" err="1" smtClean="0"/>
                        <a:t>Lookup</a:t>
                      </a:r>
                      <a:endParaRPr lang="pt-BR" sz="1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234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5638" y="2901950"/>
            <a:ext cx="228600" cy="25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5638" y="3500438"/>
            <a:ext cx="238125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5638" y="4044950"/>
            <a:ext cx="238125" cy="24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25638" y="4473575"/>
            <a:ext cx="228600" cy="19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925638" y="5064125"/>
            <a:ext cx="257175" cy="18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2347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5638" y="5715000"/>
            <a:ext cx="276225" cy="23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2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42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2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2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42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42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1928813"/>
            <a:ext cx="712787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604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CRIANDO UM PARÂMETRO LINEAR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14563"/>
            <a:ext cx="4786313" cy="52625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Command</a:t>
            </a:r>
            <a:r>
              <a:rPr lang="pt-BR" sz="1600" i="1" dirty="0">
                <a:latin typeface="+mn-lt"/>
              </a:rPr>
              <a:t>: BEDIT (Editor de blocos)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Na aba </a:t>
            </a:r>
            <a:r>
              <a:rPr lang="pt-BR" sz="1600" b="1" i="1" dirty="0" err="1">
                <a:latin typeface="+mn-lt"/>
              </a:rPr>
              <a:t>Parameters</a:t>
            </a:r>
            <a:r>
              <a:rPr lang="pt-BR" sz="1600" i="1" dirty="0">
                <a:latin typeface="+mn-lt"/>
              </a:rPr>
              <a:t> da paleta </a:t>
            </a:r>
            <a:r>
              <a:rPr lang="pt-BR" sz="1600" b="1" i="1" dirty="0" err="1">
                <a:latin typeface="+mn-lt"/>
              </a:rPr>
              <a:t>Block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Authoring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Palettes</a:t>
            </a:r>
            <a:r>
              <a:rPr lang="pt-BR" sz="1600" i="1" dirty="0">
                <a:latin typeface="+mn-lt"/>
              </a:rPr>
              <a:t>, selecione a opção </a:t>
            </a:r>
            <a:r>
              <a:rPr lang="pt-BR" sz="1600" b="1" i="1" dirty="0">
                <a:latin typeface="+mn-lt"/>
              </a:rPr>
              <a:t>Linear </a:t>
            </a:r>
            <a:r>
              <a:rPr lang="pt-BR" sz="1600" b="1" i="1" dirty="0" err="1">
                <a:latin typeface="+mn-lt"/>
              </a:rPr>
              <a:t>Parameter</a:t>
            </a:r>
            <a:r>
              <a:rPr lang="pt-BR" sz="1600" i="1" dirty="0">
                <a:latin typeface="+mn-lt"/>
              </a:rPr>
              <a:t> e clique nos pontos P1, P2 e P3 para definir um parâmetro linear.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Selecione o parâmetro recém-criado, clique com o botão direito do mouse e selecione a opção </a:t>
            </a:r>
            <a:r>
              <a:rPr lang="pt-BR" sz="1600" i="1" dirty="0" err="1">
                <a:latin typeface="+mn-lt"/>
              </a:rPr>
              <a:t>Grip</a:t>
            </a:r>
            <a:r>
              <a:rPr lang="pt-BR" sz="1600" i="1" dirty="0">
                <a:latin typeface="+mn-lt"/>
              </a:rPr>
              <a:t> Display </a:t>
            </a:r>
            <a:r>
              <a:rPr lang="pt-BR" sz="1600" i="1" dirty="0">
                <a:latin typeface="+mn-lt"/>
                <a:sym typeface="Symbol"/>
              </a:rPr>
              <a:t> </a:t>
            </a: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1</a:t>
            </a:r>
            <a:r>
              <a:rPr lang="pt-BR" sz="1600" i="1" dirty="0">
                <a:latin typeface="+mn-lt"/>
                <a:sym typeface="Symbol"/>
              </a:rPr>
              <a:t>. O parâmetro exibirá apenas um </a:t>
            </a:r>
            <a:r>
              <a:rPr lang="pt-BR" sz="1600" i="1" dirty="0" err="1">
                <a:latin typeface="+mn-lt"/>
                <a:sym typeface="Symbol"/>
              </a:rPr>
              <a:t>grip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Na aba </a:t>
            </a:r>
            <a:r>
              <a:rPr lang="pt-BR" sz="1600" i="1" dirty="0" err="1">
                <a:latin typeface="+mn-lt"/>
                <a:sym typeface="Symbol"/>
              </a:rPr>
              <a:t>Actions</a:t>
            </a:r>
            <a:r>
              <a:rPr lang="pt-BR" sz="1600" i="1" dirty="0">
                <a:latin typeface="+mn-lt"/>
                <a:sym typeface="Symbol"/>
              </a:rPr>
              <a:t> da paleta </a:t>
            </a:r>
            <a:r>
              <a:rPr lang="pt-BR" sz="1600" b="1" i="1" dirty="0" err="1">
                <a:latin typeface="+mn-lt"/>
                <a:sym typeface="Symbol"/>
              </a:rPr>
              <a:t>Block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Authoring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Palettes</a:t>
            </a:r>
            <a:r>
              <a:rPr lang="pt-BR" sz="1600" i="1" dirty="0">
                <a:latin typeface="+mn-lt"/>
                <a:sym typeface="Symbol"/>
              </a:rPr>
              <a:t>, selecione a opção </a:t>
            </a:r>
            <a:r>
              <a:rPr lang="pt-BR" sz="1600" i="1" dirty="0" err="1">
                <a:latin typeface="+mn-lt"/>
                <a:sym typeface="Symbol"/>
              </a:rPr>
              <a:t>Strech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Action</a:t>
            </a:r>
            <a:r>
              <a:rPr lang="pt-BR" sz="1600" i="1" dirty="0">
                <a:latin typeface="+mn-lt"/>
                <a:sym typeface="Symbol"/>
              </a:rPr>
              <a:t>. O comando BACTIONTOOL será acionado na opção </a:t>
            </a:r>
            <a:r>
              <a:rPr lang="pt-BR" sz="1600" i="1" dirty="0" err="1">
                <a:latin typeface="+mn-lt"/>
                <a:sym typeface="Symbol"/>
              </a:rPr>
              <a:t>Strech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lvl="1"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Select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parameter</a:t>
            </a:r>
            <a:r>
              <a:rPr lang="pt-BR" sz="1600" i="1" dirty="0">
                <a:latin typeface="+mn-lt"/>
                <a:sym typeface="Symbol"/>
              </a:rPr>
              <a:t>: Selecione o parâmetro </a:t>
            </a:r>
            <a:r>
              <a:rPr lang="pt-BR" sz="1600" i="1" dirty="0" err="1">
                <a:latin typeface="+mn-lt"/>
                <a:sym typeface="Symbol"/>
              </a:rPr>
              <a:t>Distance</a:t>
            </a:r>
            <a:r>
              <a:rPr lang="pt-BR" sz="1600" i="1" dirty="0">
                <a:latin typeface="+mn-lt"/>
                <a:sym typeface="Symbol"/>
              </a:rPr>
              <a:t>;</a:t>
            </a:r>
          </a:p>
          <a:p>
            <a:pPr lvl="1" algn="just"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endParaRPr lang="pt-BR" sz="1600" i="1" dirty="0">
              <a:latin typeface="+mn-lt"/>
            </a:endParaRPr>
          </a:p>
          <a:p>
            <a:pPr algn="just">
              <a:defRPr/>
            </a:pPr>
            <a:endParaRPr lang="pt-BR" sz="1600" i="1" dirty="0">
              <a:latin typeface="+mn-lt"/>
            </a:endParaRPr>
          </a:p>
          <a:p>
            <a:pPr algn="just">
              <a:defRPr/>
            </a:pPr>
            <a:endParaRPr lang="pt-BR" sz="1600" i="1" dirty="0">
              <a:latin typeface="+mn-lt"/>
            </a:endParaRPr>
          </a:p>
          <a:p>
            <a:pPr algn="just">
              <a:defRPr/>
            </a:pPr>
            <a:endParaRPr lang="pt-BR" sz="1600" i="1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14336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16738" y="1928813"/>
            <a:ext cx="194151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14938" y="3417888"/>
            <a:ext cx="17367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00938" y="3500438"/>
            <a:ext cx="7143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66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56225" y="4846638"/>
            <a:ext cx="17160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4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4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433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1433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433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CRIANDO UM PARÂMETRO LINEAR</a:t>
            </a:r>
          </a:p>
        </p:txBody>
      </p:sp>
      <p:sp>
        <p:nvSpPr>
          <p:cNvPr id="13" name="CaixaDeTexto 12"/>
          <p:cNvSpPr txBox="1"/>
          <p:nvPr/>
        </p:nvSpPr>
        <p:spPr>
          <a:xfrm>
            <a:off x="357188" y="2214563"/>
            <a:ext cx="4786312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pt-BR" sz="1600" b="1" i="1" dirty="0" err="1">
                <a:latin typeface="+mn-lt"/>
                <a:sym typeface="Symbol"/>
              </a:rPr>
              <a:t>Specify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parameter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point</a:t>
            </a:r>
            <a:r>
              <a:rPr lang="pt-BR" sz="1600" b="1" i="1" dirty="0">
                <a:latin typeface="+mn-lt"/>
                <a:sym typeface="Symbol"/>
              </a:rPr>
              <a:t> to </a:t>
            </a:r>
            <a:r>
              <a:rPr lang="pt-BR" sz="1600" b="1" i="1" dirty="0" err="1">
                <a:latin typeface="+mn-lt"/>
                <a:sym typeface="Symbol"/>
              </a:rPr>
              <a:t>associate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with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action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or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enter</a:t>
            </a:r>
            <a:r>
              <a:rPr lang="pt-BR" sz="1600" b="1" i="1" dirty="0">
                <a:latin typeface="+mn-lt"/>
                <a:sym typeface="Symbol"/>
              </a:rPr>
              <a:t> [</a:t>
            </a:r>
            <a:r>
              <a:rPr lang="pt-BR" sz="1600" b="1" i="1" dirty="0" err="1">
                <a:latin typeface="+mn-lt"/>
                <a:sym typeface="Symbol"/>
              </a:rPr>
              <a:t>sTart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point</a:t>
            </a:r>
            <a:r>
              <a:rPr lang="pt-BR" sz="1600" b="1" i="1" dirty="0">
                <a:latin typeface="+mn-lt"/>
                <a:sym typeface="Symbol"/>
              </a:rPr>
              <a:t>/</a:t>
            </a:r>
            <a:r>
              <a:rPr lang="pt-BR" sz="1600" b="1" i="1" dirty="0" err="1">
                <a:latin typeface="+mn-lt"/>
                <a:sym typeface="Symbol"/>
              </a:rPr>
              <a:t>Second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point</a:t>
            </a:r>
            <a:r>
              <a:rPr lang="pt-BR" sz="1600" b="1" i="1" dirty="0">
                <a:latin typeface="+mn-lt"/>
                <a:sym typeface="Symbol"/>
              </a:rPr>
              <a:t>]&lt;start&gt;:(P2)  </a:t>
            </a:r>
            <a:r>
              <a:rPr lang="pt-BR" sz="1600" i="1" dirty="0">
                <a:latin typeface="+mn-lt"/>
                <a:sym typeface="Symbol"/>
              </a:rPr>
              <a:t>Selecione o ponto base para esticar.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Specify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first</a:t>
            </a:r>
            <a:r>
              <a:rPr lang="pt-BR" sz="1600" b="1" i="1" dirty="0">
                <a:latin typeface="+mn-lt"/>
                <a:sym typeface="Symbol"/>
              </a:rPr>
              <a:t> corner </a:t>
            </a:r>
            <a:r>
              <a:rPr lang="pt-BR" sz="1600" b="1" i="1" dirty="0" err="1">
                <a:latin typeface="+mn-lt"/>
                <a:sym typeface="Symbol"/>
              </a:rPr>
              <a:t>of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stretch</a:t>
            </a:r>
            <a:r>
              <a:rPr lang="pt-BR" sz="1600" b="1" i="1" dirty="0">
                <a:latin typeface="+mn-lt"/>
                <a:sym typeface="Symbol"/>
              </a:rPr>
              <a:t> frame </a:t>
            </a:r>
            <a:r>
              <a:rPr lang="pt-BR" sz="1600" b="1" i="1" dirty="0" err="1">
                <a:latin typeface="+mn-lt"/>
                <a:sym typeface="Symbol"/>
              </a:rPr>
              <a:t>or</a:t>
            </a:r>
            <a:r>
              <a:rPr lang="pt-BR" sz="1600" b="1" i="1" dirty="0">
                <a:latin typeface="+mn-lt"/>
                <a:sym typeface="Symbol"/>
              </a:rPr>
              <a:t> [ </a:t>
            </a:r>
            <a:r>
              <a:rPr lang="pt-BR" sz="1600" b="1" i="1" dirty="0" err="1">
                <a:latin typeface="+mn-lt"/>
                <a:sym typeface="Symbol"/>
              </a:rPr>
              <a:t>Cpolygon</a:t>
            </a:r>
            <a:r>
              <a:rPr lang="pt-BR" sz="1600" b="1" i="1" dirty="0">
                <a:latin typeface="+mn-lt"/>
                <a:sym typeface="Symbol"/>
              </a:rPr>
              <a:t>]:(P4) </a:t>
            </a:r>
            <a:r>
              <a:rPr lang="pt-BR" sz="1600" b="1" i="1" dirty="0">
                <a:sym typeface="Symbol"/>
              </a:rPr>
              <a:t> </a:t>
            </a:r>
            <a:r>
              <a:rPr lang="pt-BR" sz="1600" i="1" dirty="0">
                <a:latin typeface="+mn-lt"/>
                <a:sym typeface="Symbol"/>
              </a:rPr>
              <a:t>Especifique o primeiro ponto da janela de seleção, a qual define a área em que será aplicado o comando STRETCH.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Specify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opposite</a:t>
            </a:r>
            <a:r>
              <a:rPr lang="pt-BR" sz="1600" b="1" i="1" dirty="0">
                <a:latin typeface="+mn-lt"/>
                <a:sym typeface="Symbol"/>
              </a:rPr>
              <a:t> corner</a:t>
            </a:r>
            <a:r>
              <a:rPr lang="pt-BR" sz="1600" b="1" i="1" dirty="0">
                <a:latin typeface="+mn-lt"/>
                <a:sym typeface="Wingdings" pitchFamily="2" charset="2"/>
              </a:rPr>
              <a:t>: (P5)</a:t>
            </a:r>
            <a:r>
              <a:rPr lang="pt-BR" sz="1600" b="1" i="1" dirty="0">
                <a:sym typeface="Symbol"/>
              </a:rPr>
              <a:t>  </a:t>
            </a:r>
            <a:r>
              <a:rPr lang="pt-BR" sz="1600" i="1" dirty="0">
                <a:latin typeface="+mn-lt"/>
                <a:sym typeface="Symbol"/>
              </a:rPr>
              <a:t>Especifique o segundo ponto da janela de seleção.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Specify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objects</a:t>
            </a:r>
            <a:r>
              <a:rPr lang="pt-BR" sz="1600" b="1" i="1" dirty="0">
                <a:latin typeface="+mn-lt"/>
                <a:sym typeface="Symbol"/>
              </a:rPr>
              <a:t> to </a:t>
            </a:r>
            <a:r>
              <a:rPr lang="pt-BR" sz="1600" b="1" i="1" dirty="0" err="1">
                <a:latin typeface="+mn-lt"/>
                <a:sym typeface="Symbol"/>
              </a:rPr>
              <a:t>stretch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select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object</a:t>
            </a:r>
            <a:r>
              <a:rPr lang="pt-BR" sz="1600" b="1" i="1" dirty="0">
                <a:latin typeface="+mn-lt"/>
                <a:sym typeface="Symbol"/>
              </a:rPr>
              <a:t>: </a:t>
            </a:r>
            <a:r>
              <a:rPr lang="pt-BR" sz="1600" i="1" dirty="0">
                <a:latin typeface="+mn-lt"/>
                <a:sym typeface="Symbol"/>
              </a:rPr>
              <a:t>selecione os objetos que serão esticados. Neste caso, as linhas da ponta direita do tubo.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Specify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action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locarion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or</a:t>
            </a:r>
            <a:r>
              <a:rPr lang="pt-BR" sz="1600" b="1" i="1" dirty="0">
                <a:latin typeface="+mn-lt"/>
                <a:sym typeface="Symbol"/>
              </a:rPr>
              <a:t> [</a:t>
            </a:r>
            <a:r>
              <a:rPr lang="pt-BR" sz="1600" b="1" i="1" dirty="0" err="1">
                <a:latin typeface="+mn-lt"/>
                <a:sym typeface="Symbol"/>
              </a:rPr>
              <a:t>Multiplier</a:t>
            </a:r>
            <a:r>
              <a:rPr lang="pt-BR" sz="1600" b="1" i="1" dirty="0">
                <a:latin typeface="+mn-lt"/>
                <a:sym typeface="Symbol"/>
              </a:rPr>
              <a:t>/Offset]: </a:t>
            </a:r>
            <a:r>
              <a:rPr lang="pt-BR" sz="1600" i="1" dirty="0">
                <a:latin typeface="+mn-lt"/>
                <a:sym typeface="Symbol"/>
              </a:rPr>
              <a:t>P6</a:t>
            </a:r>
            <a:endParaRPr lang="pt-BR" sz="1600" dirty="0">
              <a:latin typeface="+mn-lt"/>
            </a:endParaRPr>
          </a:p>
        </p:txBody>
      </p:sp>
      <p:pic>
        <p:nvPicPr>
          <p:cNvPr id="143368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75" y="2214563"/>
            <a:ext cx="192563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1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88" y="4071938"/>
            <a:ext cx="141605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00938" y="4071938"/>
            <a:ext cx="14192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73" name="Picture 1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69188" y="2214563"/>
            <a:ext cx="167481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433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7" dur="500"/>
                                        <p:tgtEl>
                                          <p:spTgt spid="1433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0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43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1" dur="500"/>
                                        <p:tgtEl>
                                          <p:spTgt spid="1433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214422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BARRA STANDARD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1960563"/>
            <a:ext cx="85010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 </a:t>
            </a:r>
            <a:r>
              <a:rPr lang="pt-BR" b="1">
                <a:latin typeface="Constantia" pitchFamily="18" charset="0"/>
              </a:rPr>
              <a:t>NEW (File » New ) ou ( Ctrl + N )</a:t>
            </a:r>
            <a:r>
              <a:rPr lang="pt-BR">
                <a:latin typeface="Constantia" pitchFamily="18" charset="0"/>
              </a:rPr>
              <a:t> = Cria um novo desenho.</a:t>
            </a:r>
          </a:p>
          <a:p>
            <a:pPr lvl="2"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OPEN (File » Open ) ou ( Ctrl + O ) = </a:t>
            </a:r>
            <a:r>
              <a:rPr lang="pt-BR">
                <a:latin typeface="Constantia" pitchFamily="18" charset="0"/>
              </a:rPr>
              <a:t>Abre um desenho já existente.</a:t>
            </a:r>
          </a:p>
          <a:p>
            <a:pPr lvl="2"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SAVE (File » Save ) ou ( Ctrl + S ) = </a:t>
            </a:r>
            <a:r>
              <a:rPr lang="pt-BR">
                <a:latin typeface="Constantia" pitchFamily="18" charset="0"/>
              </a:rPr>
              <a:t>Salva o “rascunho” (templante) corrente. Se não foi dado um ao desenho, o AutoCAD lhe pedirá um nome.</a:t>
            </a: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SAVE (File » Save As) ou ( Ctrl + Shift + S ) = </a:t>
            </a:r>
            <a:r>
              <a:rPr lang="pt-BR">
                <a:latin typeface="Constantia" pitchFamily="18" charset="0"/>
              </a:rPr>
              <a:t>Salva o arquivo existente, renomeando com outro nome ou outro local.</a:t>
            </a:r>
          </a:p>
          <a:p>
            <a:pPr lvl="2"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 Plot (File » Plot ) ou ( Ctrl + P) = </a:t>
            </a:r>
            <a:r>
              <a:rPr lang="pt-BR">
                <a:latin typeface="Constantia" pitchFamily="18" charset="0"/>
              </a:rPr>
              <a:t>Envia o desenho para que seja impresso em uma impressora gráfica ou plotter ( impressora de grande porte ).</a:t>
            </a:r>
          </a:p>
          <a:p>
            <a:pPr lvl="2"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Plot Preview ( File » Plot Preview ) = </a:t>
            </a:r>
            <a:r>
              <a:rPr lang="pt-BR">
                <a:latin typeface="Constantia" pitchFamily="18" charset="0"/>
              </a:rPr>
              <a:t>Mostra como o desenho será visto quando impresso ou plotado.</a:t>
            </a:r>
            <a:endParaRPr lang="pt-BR" b="1">
              <a:latin typeface="Constantia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3" y="1879600"/>
            <a:ext cx="642937" cy="59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476500"/>
            <a:ext cx="538163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5625" y="3008313"/>
            <a:ext cx="571500" cy="48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4975" y="4191000"/>
            <a:ext cx="723900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5313" y="5481638"/>
            <a:ext cx="523875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85752" y="1428736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77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PREDEFININDO VALORES DE DISTÂNCIA 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PARA UM PARÂMETRO  LINEAR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117716"/>
            <a:ext cx="4786313" cy="440120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Na paleta de </a:t>
            </a:r>
            <a:r>
              <a:rPr lang="pt-BR" sz="1600" b="1" i="1" dirty="0" err="1">
                <a:latin typeface="+mn-lt"/>
                <a:sym typeface="Symbol"/>
              </a:rPr>
              <a:t>Propiedades</a:t>
            </a:r>
            <a:r>
              <a:rPr lang="pt-BR" sz="1600" i="1" dirty="0">
                <a:latin typeface="+mn-lt"/>
                <a:sym typeface="Symbol"/>
              </a:rPr>
              <a:t>, na </a:t>
            </a:r>
            <a:r>
              <a:rPr lang="pt-BR" sz="1600" i="1" dirty="0" err="1">
                <a:latin typeface="+mn-lt"/>
                <a:sym typeface="Symbol"/>
              </a:rPr>
              <a:t>secão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Value</a:t>
            </a:r>
            <a:r>
              <a:rPr lang="pt-BR" sz="1600" b="1" i="1" dirty="0">
                <a:latin typeface="+mn-lt"/>
                <a:sym typeface="Symbol"/>
              </a:rPr>
              <a:t> Set</a:t>
            </a:r>
            <a:r>
              <a:rPr lang="pt-BR" sz="1600" i="1" dirty="0">
                <a:latin typeface="+mn-lt"/>
                <a:sym typeface="Symbol"/>
              </a:rPr>
              <a:t>, clique no campo </a:t>
            </a:r>
            <a:r>
              <a:rPr lang="pt-BR" sz="1600" b="1" i="1" dirty="0" err="1">
                <a:latin typeface="+mn-lt"/>
                <a:sym typeface="Symbol"/>
              </a:rPr>
              <a:t>Dist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Type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i="1" dirty="0">
                <a:latin typeface="+mn-lt"/>
                <a:sym typeface="Symbol"/>
              </a:rPr>
              <a:t>e selecione a opção </a:t>
            </a:r>
            <a:r>
              <a:rPr lang="pt-BR" sz="1600" b="1" i="1" dirty="0" err="1">
                <a:latin typeface="+mn-lt"/>
                <a:sym typeface="Symbol"/>
              </a:rPr>
              <a:t>List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Clique no campo </a:t>
            </a:r>
            <a:r>
              <a:rPr lang="pt-BR" sz="1600" b="1" i="1" dirty="0" err="1">
                <a:latin typeface="+mn-lt"/>
                <a:sym typeface="Symbol"/>
              </a:rPr>
              <a:t>Dist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Value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List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i="1" dirty="0">
                <a:latin typeface="+mn-lt"/>
                <a:sym typeface="Symbol"/>
              </a:rPr>
              <a:t>e depois no botão [...]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Na caixa de diálogo </a:t>
            </a:r>
            <a:r>
              <a:rPr lang="pt-BR" sz="1600" b="1" i="1" dirty="0" err="1">
                <a:latin typeface="+mn-lt"/>
                <a:sym typeface="Symbol"/>
              </a:rPr>
              <a:t>Add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Distance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Value</a:t>
            </a:r>
            <a:r>
              <a:rPr lang="pt-BR" sz="1600" i="1" dirty="0">
                <a:latin typeface="+mn-lt"/>
                <a:sym typeface="Symbol"/>
              </a:rPr>
              <a:t>, digite os valores para o comprimento do tubo, separados por vírgula, e clique em </a:t>
            </a:r>
            <a:r>
              <a:rPr lang="pt-BR" sz="1600" b="1" i="1" dirty="0" err="1">
                <a:latin typeface="+mn-lt"/>
                <a:sym typeface="Symbol"/>
              </a:rPr>
              <a:t>Add</a:t>
            </a:r>
            <a:r>
              <a:rPr lang="pt-BR" sz="1600" i="1" dirty="0">
                <a:latin typeface="+mn-lt"/>
                <a:sym typeface="Symbol"/>
              </a:rPr>
              <a:t> e depois em </a:t>
            </a:r>
            <a:r>
              <a:rPr lang="pt-BR" sz="1600" b="1" i="1" dirty="0">
                <a:latin typeface="+mn-lt"/>
                <a:sym typeface="Symbol"/>
              </a:rPr>
              <a:t>OK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Clique no botão </a:t>
            </a:r>
            <a:r>
              <a:rPr lang="pt-BR" sz="1600" i="1" dirty="0" err="1">
                <a:latin typeface="+mn-lt"/>
                <a:sym typeface="Symbol"/>
              </a:rPr>
              <a:t>Save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Block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Definition</a:t>
            </a:r>
            <a:r>
              <a:rPr lang="pt-BR" sz="1600" i="1" dirty="0">
                <a:latin typeface="+mn-lt"/>
                <a:sym typeface="Symbol"/>
              </a:rPr>
              <a:t> da barra de ferramentas do Editor de Blocos para salvar a definição de bloco dinâmico.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Clique no botão Close </a:t>
            </a:r>
            <a:r>
              <a:rPr lang="pt-BR" sz="1600" i="1" dirty="0" err="1">
                <a:latin typeface="+mn-lt"/>
                <a:sym typeface="Symbol"/>
              </a:rPr>
              <a:t>Block</a:t>
            </a:r>
            <a:r>
              <a:rPr lang="pt-BR" sz="1600" i="1" dirty="0">
                <a:latin typeface="+mn-lt"/>
                <a:sym typeface="Symbol"/>
              </a:rPr>
              <a:t> Editor.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pt-BR" sz="1600" dirty="0">
              <a:latin typeface="+mn-lt"/>
            </a:endParaRPr>
          </a:p>
        </p:txBody>
      </p:sp>
      <p:pic>
        <p:nvPicPr>
          <p:cNvPr id="12493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7069" y="2000249"/>
            <a:ext cx="204092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57974" y="2000249"/>
            <a:ext cx="914488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0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74778" y="2000249"/>
            <a:ext cx="89781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3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3" y="4229116"/>
            <a:ext cx="1249362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1" name="Picture 1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58000" y="4241816"/>
            <a:ext cx="12446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429625" y="4283083"/>
            <a:ext cx="3302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4943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3" y="5783281"/>
            <a:ext cx="161925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249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249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249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249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1249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49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1249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4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9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4938" y="3895725"/>
            <a:ext cx="202088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CRIANDO ESTADOS DE VISIBILIDADES</a:t>
            </a:r>
          </a:p>
        </p:txBody>
      </p:sp>
      <p:sp>
        <p:nvSpPr>
          <p:cNvPr id="16" name="CaixaDeTexto 15"/>
          <p:cNvSpPr txBox="1"/>
          <p:nvPr/>
        </p:nvSpPr>
        <p:spPr>
          <a:xfrm>
            <a:off x="285750" y="2008188"/>
            <a:ext cx="4786313" cy="4278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Na aba </a:t>
            </a:r>
            <a:r>
              <a:rPr lang="pt-BR" sz="1600" b="1" i="1" dirty="0" err="1">
                <a:latin typeface="+mn-lt"/>
                <a:sym typeface="Symbol"/>
              </a:rPr>
              <a:t>Parameters</a:t>
            </a:r>
            <a:r>
              <a:rPr lang="pt-BR" sz="1600" i="1" dirty="0">
                <a:latin typeface="+mn-lt"/>
                <a:sym typeface="Symbol"/>
              </a:rPr>
              <a:t> da paleta </a:t>
            </a:r>
            <a:r>
              <a:rPr lang="pt-BR" sz="1600" b="1" i="1" dirty="0" err="1">
                <a:latin typeface="+mn-lt"/>
                <a:sym typeface="Symbol"/>
              </a:rPr>
              <a:t>Block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Authoring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Palettes</a:t>
            </a:r>
            <a:r>
              <a:rPr lang="pt-BR" sz="1600" i="1" dirty="0">
                <a:latin typeface="+mn-lt"/>
                <a:sym typeface="Symbol"/>
              </a:rPr>
              <a:t>, selecione a opção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  <a:sym typeface="Symbol"/>
              </a:rPr>
              <a:t>Visibility</a:t>
            </a:r>
            <a:r>
              <a:rPr lang="pt-BR" sz="1600" b="1" i="1" dirty="0">
                <a:solidFill>
                  <a:srgbClr val="0070C0"/>
                </a:solidFill>
                <a:latin typeface="+mn-lt"/>
                <a:sym typeface="Symbol"/>
              </a:rPr>
              <a:t>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  <a:sym typeface="Symbol"/>
              </a:rPr>
              <a:t>Parameter</a:t>
            </a:r>
            <a:r>
              <a:rPr lang="pt-BR" sz="1600" i="1" dirty="0">
                <a:latin typeface="+mn-lt"/>
                <a:sym typeface="Symbol"/>
              </a:rPr>
              <a:t>. O comando BPARAMETER será acionado na opção </a:t>
            </a:r>
            <a:r>
              <a:rPr lang="pt-BR" sz="1600" i="1" dirty="0" err="1">
                <a:latin typeface="+mn-lt"/>
                <a:sym typeface="Symbol"/>
              </a:rPr>
              <a:t>visibility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lvl="1"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Sepecify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parameter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location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or</a:t>
            </a:r>
            <a:r>
              <a:rPr lang="pt-BR" sz="1600" i="1" dirty="0">
                <a:latin typeface="+mn-lt"/>
                <a:sym typeface="Symbol"/>
              </a:rPr>
              <a:t> [</a:t>
            </a:r>
            <a:r>
              <a:rPr lang="pt-BR" sz="1600" i="1" dirty="0" err="1">
                <a:latin typeface="+mn-lt"/>
                <a:sym typeface="Symbol"/>
              </a:rPr>
              <a:t>Name</a:t>
            </a:r>
            <a:r>
              <a:rPr lang="pt-BR" sz="1600" i="1" dirty="0">
                <a:latin typeface="+mn-lt"/>
                <a:sym typeface="Symbol"/>
              </a:rPr>
              <a:t>/</a:t>
            </a:r>
            <a:r>
              <a:rPr lang="pt-BR" sz="1600" i="1" dirty="0" err="1">
                <a:latin typeface="+mn-lt"/>
                <a:sym typeface="Symbol"/>
              </a:rPr>
              <a:t>Label</a:t>
            </a:r>
            <a:r>
              <a:rPr lang="pt-BR" sz="1600" i="1" dirty="0">
                <a:latin typeface="+mn-lt"/>
                <a:sym typeface="Symbol"/>
              </a:rPr>
              <a:t>/</a:t>
            </a:r>
            <a:r>
              <a:rPr lang="pt-BR" sz="1600" i="1" dirty="0" err="1">
                <a:latin typeface="+mn-lt"/>
                <a:sym typeface="Symbol"/>
              </a:rPr>
              <a:t>Description</a:t>
            </a:r>
            <a:r>
              <a:rPr lang="pt-BR" sz="1600" i="1" dirty="0">
                <a:latin typeface="+mn-lt"/>
                <a:sym typeface="Symbol"/>
              </a:rPr>
              <a:t>/</a:t>
            </a:r>
            <a:r>
              <a:rPr lang="pt-BR" sz="1600" i="1" dirty="0" err="1">
                <a:latin typeface="+mn-lt"/>
                <a:sym typeface="Symbol"/>
              </a:rPr>
              <a:t>Palette</a:t>
            </a:r>
            <a:r>
              <a:rPr lang="pt-BR" sz="1600" i="1" dirty="0">
                <a:latin typeface="+mn-lt"/>
                <a:sym typeface="Symbol"/>
              </a:rPr>
              <a:t>](P1) especifique o ponto de localização do parâmetro.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Clique o botão </a:t>
            </a:r>
            <a:r>
              <a:rPr lang="pt-BR" sz="1600" b="1" i="1" dirty="0" err="1">
                <a:latin typeface="+mn-lt"/>
                <a:sym typeface="Symbol"/>
              </a:rPr>
              <a:t>Manage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Visibility</a:t>
            </a:r>
            <a:r>
              <a:rPr lang="pt-BR" sz="1600" b="1" i="1" dirty="0">
                <a:latin typeface="+mn-lt"/>
                <a:sym typeface="Symbol"/>
              </a:rPr>
              <a:t> States </a:t>
            </a:r>
            <a:r>
              <a:rPr lang="pt-BR" sz="1600" i="1" dirty="0">
                <a:latin typeface="+mn-lt"/>
                <a:sym typeface="Symbol"/>
              </a:rPr>
              <a:t>da barra de ferramenta do Editor de blocos para abrir a caixa de diálogo </a:t>
            </a:r>
            <a:r>
              <a:rPr lang="pt-BR" sz="1600" i="1" dirty="0" err="1">
                <a:latin typeface="+mn-lt"/>
                <a:sym typeface="Symbol"/>
              </a:rPr>
              <a:t>Visibility</a:t>
            </a:r>
            <a:r>
              <a:rPr lang="pt-BR" sz="1600" i="1" dirty="0">
                <a:latin typeface="+mn-lt"/>
                <a:sym typeface="Symbol"/>
              </a:rPr>
              <a:t> States.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Selecione o estado VisibilityState</a:t>
            </a: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0 </a:t>
            </a: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e clique no botão </a:t>
            </a:r>
            <a:r>
              <a:rPr lang="pt-BR" sz="1600" b="1" i="1" dirty="0" err="1">
                <a:latin typeface="+mn-lt"/>
                <a:cs typeface="Times New Roman" pitchFamily="18" charset="0"/>
                <a:sym typeface="Symbol"/>
              </a:rPr>
              <a:t>Rename</a:t>
            </a: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Digite </a:t>
            </a:r>
            <a:r>
              <a:rPr lang="pt-BR" sz="1600" i="1" dirty="0">
                <a:solidFill>
                  <a:srgbClr val="0070C0"/>
                </a:solidFill>
                <a:latin typeface="+mn-lt"/>
                <a:cs typeface="Times New Roman" pitchFamily="18" charset="0"/>
                <a:sym typeface="Symbol"/>
              </a:rPr>
              <a:t>“Tubo com Bolsa” </a:t>
            </a: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e pressione </a:t>
            </a:r>
            <a:r>
              <a:rPr lang="pt-BR" sz="1600" i="1" dirty="0" err="1">
                <a:latin typeface="+mn-lt"/>
                <a:cs typeface="Times New Roman" pitchFamily="18" charset="0"/>
                <a:sym typeface="Symbol"/>
              </a:rPr>
              <a:t>Enter</a:t>
            </a: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Clique no botão </a:t>
            </a:r>
            <a:r>
              <a:rPr lang="pt-BR" sz="1600" b="1" i="1" dirty="0" err="1">
                <a:latin typeface="+mn-lt"/>
                <a:cs typeface="Times New Roman" pitchFamily="18" charset="0"/>
                <a:sym typeface="Symbol"/>
              </a:rPr>
              <a:t>new</a:t>
            </a: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 para abrir a caixa de diálogo </a:t>
            </a:r>
            <a:r>
              <a:rPr lang="pt-BR" sz="1600" b="1" i="1" dirty="0" err="1">
                <a:latin typeface="+mn-lt"/>
                <a:cs typeface="Times New Roman" pitchFamily="18" charset="0"/>
                <a:sym typeface="Symbol"/>
              </a:rPr>
              <a:t>New</a:t>
            </a: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+mn-lt"/>
                <a:cs typeface="Times New Roman" pitchFamily="18" charset="0"/>
                <a:sym typeface="Symbol"/>
              </a:rPr>
              <a:t>visibility</a:t>
            </a: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+mn-lt"/>
                <a:cs typeface="Times New Roman" pitchFamily="18" charset="0"/>
                <a:sym typeface="Symbol"/>
              </a:rPr>
              <a:t>State</a:t>
            </a: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. Digite </a:t>
            </a:r>
            <a:r>
              <a:rPr lang="pt-BR" sz="1600" b="1" i="1" dirty="0">
                <a:solidFill>
                  <a:srgbClr val="0070C0"/>
                </a:solidFill>
                <a:latin typeface="+mn-lt"/>
                <a:cs typeface="Times New Roman" pitchFamily="18" charset="0"/>
                <a:sym typeface="Symbol"/>
              </a:rPr>
              <a:t>“Tubo sem Bolsa”</a:t>
            </a:r>
            <a:r>
              <a:rPr lang="pt-BR" sz="1600" i="1" dirty="0">
                <a:latin typeface="+mn-lt"/>
                <a:cs typeface="Times New Roman" pitchFamily="18" charset="0"/>
                <a:sym typeface="Symbol"/>
              </a:rPr>
              <a:t>e clique em </a:t>
            </a: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OK.</a:t>
            </a:r>
            <a:endParaRPr lang="pt-BR" sz="1600" b="1" i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pic>
        <p:nvPicPr>
          <p:cNvPr id="1443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3113" y="2057628"/>
            <a:ext cx="889085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96056" y="2071688"/>
            <a:ext cx="277653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5" y="4643446"/>
            <a:ext cx="19700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00875" y="4643446"/>
            <a:ext cx="20843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44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9" dur="500"/>
                                        <p:tgtEl>
                                          <p:spTgt spid="144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44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144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144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CRIANDO ESTADOS DE VISIBILIDADES</a:t>
            </a:r>
          </a:p>
        </p:txBody>
      </p:sp>
      <p:sp>
        <p:nvSpPr>
          <p:cNvPr id="25" name="CaixaDeTexto 24"/>
          <p:cNvSpPr txBox="1"/>
          <p:nvPr/>
        </p:nvSpPr>
        <p:spPr>
          <a:xfrm>
            <a:off x="285750" y="2057400"/>
            <a:ext cx="4786313" cy="40322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Na barra de ferramenta do Editor de Blocos, clique no botão </a:t>
            </a:r>
            <a:r>
              <a:rPr lang="pt-BR" sz="1600" b="1" i="1" dirty="0" err="1">
                <a:latin typeface="+mn-lt"/>
                <a:sym typeface="Symbol"/>
              </a:rPr>
              <a:t>Make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Invisible</a:t>
            </a:r>
            <a:r>
              <a:rPr lang="pt-BR" sz="1600" i="1" dirty="0">
                <a:latin typeface="+mn-lt"/>
                <a:sym typeface="Symbol"/>
              </a:rPr>
              <a:t>. Selecione a </a:t>
            </a:r>
            <a:r>
              <a:rPr lang="pt-BR" sz="1600" b="1" i="1" dirty="0">
                <a:latin typeface="+mn-lt"/>
                <a:sym typeface="Symbol"/>
              </a:rPr>
              <a:t>“bolsa” </a:t>
            </a:r>
            <a:r>
              <a:rPr lang="pt-BR" sz="1600" i="1" dirty="0">
                <a:latin typeface="+mn-lt"/>
                <a:sym typeface="Symbol"/>
              </a:rPr>
              <a:t>do tubo e pressione </a:t>
            </a:r>
            <a:r>
              <a:rPr lang="pt-BR" sz="1600" i="1" dirty="0" err="1">
                <a:latin typeface="+mn-lt"/>
                <a:sym typeface="Symbol"/>
              </a:rPr>
              <a:t>Enter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 </a:t>
            </a:r>
            <a:r>
              <a:rPr lang="pt-BR" sz="1600" i="1" dirty="0">
                <a:latin typeface="+mn-lt"/>
                <a:sym typeface="Symbol"/>
              </a:rPr>
              <a:t>Clique no botão </a:t>
            </a:r>
            <a:r>
              <a:rPr lang="pt-BR" sz="1600" b="1" i="1" dirty="0" err="1">
                <a:latin typeface="+mn-lt"/>
                <a:sym typeface="Symbol"/>
              </a:rPr>
              <a:t>Save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Block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Definition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i="1" dirty="0">
                <a:latin typeface="+mn-lt"/>
                <a:sym typeface="Symbol"/>
              </a:rPr>
              <a:t>da barra de ferramentas do Editor de Blocos para salvar a definição de bloco dinâmico.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Clique no botão </a:t>
            </a:r>
            <a:r>
              <a:rPr lang="pt-BR" sz="1600" b="1" i="1" dirty="0">
                <a:latin typeface="+mn-lt"/>
                <a:sym typeface="Symbol"/>
              </a:rPr>
              <a:t>Close </a:t>
            </a:r>
            <a:r>
              <a:rPr lang="pt-BR" sz="1600" b="1" i="1" dirty="0" err="1">
                <a:latin typeface="+mn-lt"/>
                <a:sym typeface="Symbol"/>
              </a:rPr>
              <a:t>Block</a:t>
            </a:r>
            <a:r>
              <a:rPr lang="pt-BR" sz="1600" b="1" i="1" dirty="0">
                <a:latin typeface="+mn-lt"/>
                <a:sym typeface="Symbol"/>
              </a:rPr>
              <a:t> Editor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Agora, quando selecionar o bloco, verá um </a:t>
            </a:r>
            <a:r>
              <a:rPr lang="pt-BR" sz="1600" i="1" dirty="0" err="1">
                <a:latin typeface="+mn-lt"/>
                <a:sym typeface="Symbol"/>
              </a:rPr>
              <a:t>grip</a:t>
            </a:r>
            <a:r>
              <a:rPr lang="pt-BR" sz="1600" i="1" dirty="0">
                <a:latin typeface="+mn-lt"/>
                <a:sym typeface="Symbol"/>
              </a:rPr>
              <a:t> customizado triangular próximo ao bloco. Clique nesse </a:t>
            </a:r>
            <a:r>
              <a:rPr lang="pt-BR" sz="1600" i="1" dirty="0" err="1">
                <a:latin typeface="+mn-lt"/>
                <a:sym typeface="Symbol"/>
              </a:rPr>
              <a:t>grip</a:t>
            </a:r>
            <a:r>
              <a:rPr lang="pt-BR" sz="1600" i="1" dirty="0">
                <a:latin typeface="+mn-lt"/>
                <a:sym typeface="Symbol"/>
              </a:rPr>
              <a:t> para selecionar um estado de visibilidade.</a:t>
            </a:r>
          </a:p>
          <a:p>
            <a:pPr algn="just">
              <a:buFont typeface="Wingdings" pitchFamily="2" charset="2"/>
              <a:buChar char="ü"/>
              <a:defRPr/>
            </a:pPr>
            <a:endParaRPr lang="pt-BR" sz="1600" b="1" i="1" dirty="0">
              <a:latin typeface="Times New Roman" pitchFamily="18" charset="0"/>
              <a:cs typeface="Times New Roman" pitchFamily="18" charset="0"/>
              <a:sym typeface="Symbol"/>
            </a:endParaRPr>
          </a:p>
        </p:txBody>
      </p:sp>
      <p:pic>
        <p:nvPicPr>
          <p:cNvPr id="144395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07013" y="3014663"/>
            <a:ext cx="238442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4732338"/>
            <a:ext cx="1849438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4397" name="Picture 1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7263" y="4597400"/>
            <a:ext cx="1765300" cy="126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11780" y="2143116"/>
            <a:ext cx="2290763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144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44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44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allAtOnce"/>
    </p:bld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CRIANDO UMA LISTA DE LOOKUP</a:t>
            </a:r>
          </a:p>
        </p:txBody>
      </p:sp>
      <p:sp>
        <p:nvSpPr>
          <p:cNvPr id="15" name="CaixaDeTexto 14"/>
          <p:cNvSpPr txBox="1"/>
          <p:nvPr/>
        </p:nvSpPr>
        <p:spPr>
          <a:xfrm>
            <a:off x="285750" y="2008188"/>
            <a:ext cx="4786313" cy="42783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Na aba </a:t>
            </a:r>
            <a:r>
              <a:rPr lang="pt-BR" sz="1600" b="1" i="1" dirty="0" err="1">
                <a:latin typeface="+mn-lt"/>
                <a:sym typeface="Symbol"/>
              </a:rPr>
              <a:t>Parameters</a:t>
            </a:r>
            <a:r>
              <a:rPr lang="pt-BR" sz="1600" i="1" dirty="0">
                <a:latin typeface="+mn-lt"/>
                <a:sym typeface="Symbol"/>
              </a:rPr>
              <a:t> da paleta </a:t>
            </a:r>
            <a:r>
              <a:rPr lang="pt-BR" sz="1600" b="1" i="1" dirty="0" err="1">
                <a:latin typeface="+mn-lt"/>
                <a:sym typeface="Symbol"/>
              </a:rPr>
              <a:t>Block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Authoring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Palettes</a:t>
            </a:r>
            <a:r>
              <a:rPr lang="pt-BR" sz="1600" i="1" dirty="0">
                <a:latin typeface="+mn-lt"/>
                <a:sym typeface="Symbol"/>
              </a:rPr>
              <a:t>, selecione a opção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  <a:sym typeface="Symbol"/>
              </a:rPr>
              <a:t>Lookup</a:t>
            </a:r>
            <a:r>
              <a:rPr lang="pt-BR" sz="1600" b="1" i="1" dirty="0">
                <a:solidFill>
                  <a:srgbClr val="0070C0"/>
                </a:solidFill>
                <a:latin typeface="+mn-lt"/>
                <a:sym typeface="Symbol"/>
              </a:rPr>
              <a:t>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  <a:sym typeface="Symbol"/>
              </a:rPr>
              <a:t>Parameter</a:t>
            </a:r>
            <a:r>
              <a:rPr lang="pt-BR" sz="1600" i="1" dirty="0">
                <a:latin typeface="+mn-lt"/>
                <a:sym typeface="Symbol"/>
              </a:rPr>
              <a:t>. O comando BPARAMETER será acionado na opção </a:t>
            </a:r>
            <a:r>
              <a:rPr lang="pt-BR" sz="1600" i="1" dirty="0" err="1">
                <a:latin typeface="+mn-lt"/>
                <a:sym typeface="Symbol"/>
              </a:rPr>
              <a:t>lookup</a:t>
            </a:r>
            <a:r>
              <a:rPr lang="pt-BR" sz="1600" i="1" dirty="0">
                <a:latin typeface="+mn-lt"/>
                <a:sym typeface="Symbol"/>
              </a:rPr>
              <a:t>.</a:t>
            </a:r>
          </a:p>
          <a:p>
            <a:pPr lvl="1"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Sepecify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parameter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location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or</a:t>
            </a:r>
            <a:r>
              <a:rPr lang="pt-BR" sz="1600" i="1" dirty="0">
                <a:latin typeface="+mn-lt"/>
                <a:sym typeface="Symbol"/>
              </a:rPr>
              <a:t> [</a:t>
            </a:r>
            <a:r>
              <a:rPr lang="pt-BR" sz="1600" i="1" dirty="0" err="1">
                <a:latin typeface="+mn-lt"/>
                <a:sym typeface="Symbol"/>
              </a:rPr>
              <a:t>Name</a:t>
            </a:r>
            <a:r>
              <a:rPr lang="pt-BR" sz="1600" i="1" dirty="0">
                <a:latin typeface="+mn-lt"/>
                <a:sym typeface="Symbol"/>
              </a:rPr>
              <a:t>/</a:t>
            </a:r>
            <a:r>
              <a:rPr lang="pt-BR" sz="1600" i="1" dirty="0" err="1">
                <a:latin typeface="+mn-lt"/>
                <a:sym typeface="Symbol"/>
              </a:rPr>
              <a:t>Label</a:t>
            </a:r>
            <a:r>
              <a:rPr lang="pt-BR" sz="1600" i="1" dirty="0">
                <a:latin typeface="+mn-lt"/>
                <a:sym typeface="Symbol"/>
              </a:rPr>
              <a:t>/</a:t>
            </a:r>
            <a:r>
              <a:rPr lang="pt-BR" sz="1600" i="1" dirty="0" err="1">
                <a:latin typeface="+mn-lt"/>
                <a:sym typeface="Symbol"/>
              </a:rPr>
              <a:t>Description</a:t>
            </a:r>
            <a:r>
              <a:rPr lang="pt-BR" sz="1600" i="1" dirty="0">
                <a:latin typeface="+mn-lt"/>
                <a:sym typeface="Symbol"/>
              </a:rPr>
              <a:t>/</a:t>
            </a:r>
            <a:r>
              <a:rPr lang="pt-BR" sz="1600" i="1" dirty="0" err="1">
                <a:latin typeface="+mn-lt"/>
                <a:sym typeface="Symbol"/>
              </a:rPr>
              <a:t>Palette</a:t>
            </a:r>
            <a:r>
              <a:rPr lang="pt-BR" sz="1600" i="1" dirty="0">
                <a:latin typeface="+mn-lt"/>
                <a:sym typeface="Symbol"/>
              </a:rPr>
              <a:t>](P1) especifique o ponto de localização do parâmetro.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Na aba </a:t>
            </a:r>
            <a:r>
              <a:rPr lang="pt-BR" sz="1600" b="1" i="1" dirty="0" err="1">
                <a:latin typeface="+mn-lt"/>
                <a:sym typeface="Symbol"/>
              </a:rPr>
              <a:t>Actions</a:t>
            </a:r>
            <a:r>
              <a:rPr lang="pt-BR" sz="1600" i="1" dirty="0">
                <a:latin typeface="+mn-lt"/>
                <a:sym typeface="Symbol"/>
              </a:rPr>
              <a:t> da paleta </a:t>
            </a:r>
            <a:r>
              <a:rPr lang="pt-BR" sz="1600" b="1" i="1" dirty="0" err="1">
                <a:latin typeface="+mn-lt"/>
                <a:sym typeface="Symbol"/>
              </a:rPr>
              <a:t>Block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Authoring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Palettes</a:t>
            </a:r>
            <a:r>
              <a:rPr lang="pt-BR" sz="1600" i="1" dirty="0">
                <a:latin typeface="+mn-lt"/>
                <a:sym typeface="Symbol"/>
              </a:rPr>
              <a:t>, selecione a opção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  <a:sym typeface="Symbol"/>
              </a:rPr>
              <a:t>Lookup</a:t>
            </a:r>
            <a:r>
              <a:rPr lang="pt-BR" sz="1600" b="1" i="1" dirty="0">
                <a:solidFill>
                  <a:srgbClr val="0070C0"/>
                </a:solidFill>
                <a:latin typeface="+mn-lt"/>
                <a:sym typeface="Symbol"/>
              </a:rPr>
              <a:t>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  <a:sym typeface="Symbol"/>
              </a:rPr>
              <a:t>Action</a:t>
            </a:r>
            <a:r>
              <a:rPr lang="pt-BR" sz="1600" b="1" i="1" dirty="0">
                <a:solidFill>
                  <a:srgbClr val="0070C0"/>
                </a:solidFill>
                <a:latin typeface="+mn-lt"/>
                <a:sym typeface="Symbol"/>
              </a:rPr>
              <a:t> e clique sobre </a:t>
            </a:r>
            <a:r>
              <a:rPr lang="pt-BR" sz="1600" i="1" dirty="0">
                <a:latin typeface="+mn-lt"/>
                <a:sym typeface="Symbol"/>
              </a:rPr>
              <a:t>o parâmetro de </a:t>
            </a:r>
            <a:r>
              <a:rPr lang="pt-BR" sz="1600" i="1" dirty="0" err="1">
                <a:latin typeface="+mn-lt"/>
                <a:sym typeface="Symbol"/>
              </a:rPr>
              <a:t>Lookup</a:t>
            </a:r>
            <a:r>
              <a:rPr lang="pt-BR" sz="1600" i="1" dirty="0">
                <a:latin typeface="+mn-lt"/>
                <a:sym typeface="Symbol"/>
              </a:rPr>
              <a:t>. A caixa de diálogo </a:t>
            </a:r>
            <a:r>
              <a:rPr lang="pt-BR" sz="1600" i="1" dirty="0" err="1">
                <a:latin typeface="+mn-lt"/>
                <a:sym typeface="Symbol"/>
              </a:rPr>
              <a:t>property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Lookup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Table</a:t>
            </a:r>
            <a:r>
              <a:rPr lang="pt-BR" sz="1600" i="1" dirty="0">
                <a:latin typeface="+mn-lt"/>
                <a:sym typeface="Symbol"/>
              </a:rPr>
              <a:t> será exibida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Clique no botão </a:t>
            </a:r>
            <a:r>
              <a:rPr lang="pt-BR" sz="1600" b="1" i="1" dirty="0" err="1">
                <a:latin typeface="+mn-lt"/>
                <a:sym typeface="Symbol"/>
              </a:rPr>
              <a:t>Add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b="1" i="1" dirty="0" err="1">
                <a:latin typeface="+mn-lt"/>
                <a:sym typeface="Symbol"/>
              </a:rPr>
              <a:t>Properties</a:t>
            </a:r>
            <a:r>
              <a:rPr lang="pt-BR" sz="1600" b="1" i="1" dirty="0">
                <a:latin typeface="+mn-lt"/>
                <a:sym typeface="Symbol"/>
              </a:rPr>
              <a:t> </a:t>
            </a:r>
            <a:r>
              <a:rPr lang="pt-BR" sz="1600" i="1" dirty="0">
                <a:latin typeface="+mn-lt"/>
                <a:sym typeface="Symbol"/>
              </a:rPr>
              <a:t>e selecione a opção </a:t>
            </a:r>
            <a:r>
              <a:rPr lang="pt-BR" sz="1600" b="1" i="1" dirty="0">
                <a:latin typeface="+mn-lt"/>
                <a:sym typeface="Symbol"/>
              </a:rPr>
              <a:t>Linear</a:t>
            </a:r>
            <a:r>
              <a:rPr lang="pt-BR" sz="1600" i="1" dirty="0">
                <a:latin typeface="+mn-lt"/>
                <a:sym typeface="Symbol"/>
              </a:rPr>
              <a:t> na caixa de diálogo </a:t>
            </a:r>
            <a:r>
              <a:rPr lang="pt-BR" sz="1600" i="1" dirty="0" err="1">
                <a:latin typeface="+mn-lt"/>
                <a:sym typeface="Symbol"/>
              </a:rPr>
              <a:t>Add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parameter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Properties</a:t>
            </a:r>
            <a:r>
              <a:rPr lang="pt-BR" sz="1600" i="1" dirty="0">
                <a:latin typeface="+mn-lt"/>
                <a:sym typeface="Symbol"/>
              </a:rPr>
              <a:t> que será exibida.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b="1" i="1" dirty="0">
                <a:latin typeface="+mn-lt"/>
                <a:cs typeface="Times New Roman" pitchFamily="18" charset="0"/>
                <a:sym typeface="Symbol"/>
              </a:rPr>
              <a:t> </a:t>
            </a:r>
            <a:r>
              <a:rPr lang="pt-BR" sz="1600" i="1" dirty="0">
                <a:latin typeface="+mn-lt"/>
                <a:sym typeface="Symbol"/>
              </a:rPr>
              <a:t>No painel Input </a:t>
            </a:r>
            <a:r>
              <a:rPr lang="pt-BR" sz="1600" i="1" dirty="0" err="1">
                <a:latin typeface="+mn-lt"/>
                <a:sym typeface="Symbol"/>
              </a:rPr>
              <a:t>properties</a:t>
            </a:r>
            <a:r>
              <a:rPr lang="pt-BR" sz="1600" i="1" dirty="0">
                <a:latin typeface="+mn-lt"/>
                <a:sym typeface="Symbol"/>
              </a:rPr>
              <a:t>, clique na primeira linha da tabela e selecione a opção 0.25 na lista</a:t>
            </a:r>
          </a:p>
        </p:txBody>
      </p:sp>
      <p:pic>
        <p:nvPicPr>
          <p:cNvPr id="14541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7938" y="2071688"/>
            <a:ext cx="2184400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5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75" y="3571875"/>
            <a:ext cx="1954213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6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5135563"/>
            <a:ext cx="1554163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5417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29438" y="5143500"/>
            <a:ext cx="146685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5180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67335" y="2025640"/>
            <a:ext cx="73342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518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86380" y="3571876"/>
            <a:ext cx="714375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1454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1454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45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1" dur="500"/>
                                        <p:tgtEl>
                                          <p:spTgt spid="145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7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allAtOnce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CRIANDO UMA LISTA DE LOOKUP</a:t>
            </a:r>
          </a:p>
        </p:txBody>
      </p:sp>
      <p:pic>
        <p:nvPicPr>
          <p:cNvPr id="14541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29250" y="2274888"/>
            <a:ext cx="1957388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CaixaDeTexto 24"/>
          <p:cNvSpPr txBox="1"/>
          <p:nvPr/>
        </p:nvSpPr>
        <p:spPr>
          <a:xfrm>
            <a:off x="285750" y="2214563"/>
            <a:ext cx="4786313" cy="28003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No painel </a:t>
            </a:r>
            <a:r>
              <a:rPr lang="pt-BR" sz="1600" i="1" dirty="0" err="1">
                <a:latin typeface="+mn-lt"/>
                <a:sym typeface="Symbol"/>
              </a:rPr>
              <a:t>lookup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 err="1">
                <a:latin typeface="+mn-lt"/>
                <a:sym typeface="Symbol"/>
              </a:rPr>
              <a:t>properties</a:t>
            </a:r>
            <a:r>
              <a:rPr lang="pt-BR" sz="1600" i="1" dirty="0">
                <a:latin typeface="+mn-lt"/>
                <a:sym typeface="Symbol"/>
              </a:rPr>
              <a:t>,clique na primeira linha da tabela e digite a descrição </a:t>
            </a: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“0.25m”.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  <a:sym typeface="Symbol"/>
              </a:rPr>
              <a:t> Repita os dois últimos passos para os outros itens da lista do painel Input </a:t>
            </a:r>
            <a:r>
              <a:rPr lang="pt-BR" sz="1600" i="1" dirty="0" err="1">
                <a:latin typeface="+mn-lt"/>
                <a:sym typeface="Symbol"/>
              </a:rPr>
              <a:t>properties</a:t>
            </a:r>
            <a:r>
              <a:rPr lang="pt-BR" sz="1600" i="1" dirty="0">
                <a:latin typeface="+mn-lt"/>
                <a:sym typeface="Symbol"/>
              </a:rPr>
              <a:t> </a:t>
            </a: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(0.5, 0.75, e 1) 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Clique no campo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read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Only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e selecione a opção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Allow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Reverse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Lookup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Clique em Ok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Clique no botão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Save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Block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Definition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</a:t>
            </a: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da barra de ferramentas do Editor de Blocos para salvar a definição de bloco dinâmico.</a:t>
            </a:r>
          </a:p>
          <a:p>
            <a:pPr algn="just">
              <a:buFont typeface="Wingdings" pitchFamily="2" charset="2"/>
              <a:buChar char="ü"/>
              <a:defRPr/>
            </a:pPr>
            <a:r>
              <a:rPr lang="pt-BR" sz="1600" i="1" dirty="0">
                <a:latin typeface="Times New Roman" pitchFamily="18" charset="0"/>
                <a:cs typeface="Times New Roman" pitchFamily="18" charset="0"/>
                <a:sym typeface="Symbol"/>
              </a:rPr>
              <a:t>Clique no botão 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Close </a:t>
            </a:r>
            <a:r>
              <a:rPr lang="pt-BR" sz="1600" b="1" i="1" dirty="0" err="1">
                <a:latin typeface="Times New Roman" pitchFamily="18" charset="0"/>
                <a:cs typeface="Times New Roman" pitchFamily="18" charset="0"/>
                <a:sym typeface="Symbol"/>
              </a:rPr>
              <a:t>Block</a:t>
            </a:r>
            <a:r>
              <a:rPr lang="pt-BR" sz="1600" b="1" i="1" dirty="0">
                <a:latin typeface="Times New Roman" pitchFamily="18" charset="0"/>
                <a:cs typeface="Times New Roman" pitchFamily="18" charset="0"/>
                <a:sym typeface="Symbol"/>
              </a:rPr>
              <a:t> Editor</a:t>
            </a:r>
          </a:p>
        </p:txBody>
      </p:sp>
      <p:pic>
        <p:nvPicPr>
          <p:cNvPr id="26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929563" y="2279650"/>
            <a:ext cx="660400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Picture 1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3929063"/>
            <a:ext cx="2478088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1454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allAtOnce"/>
    </p:bld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INSERT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95525"/>
            <a:ext cx="4500563" cy="42783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Name</a:t>
            </a:r>
            <a:r>
              <a:rPr lang="pt-BR" sz="1600" dirty="0">
                <a:latin typeface="+mn-lt"/>
              </a:rPr>
              <a:t>: Nome do bloco a ser  inserido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Browse</a:t>
            </a:r>
            <a:r>
              <a:rPr lang="pt-BR" sz="1600" dirty="0">
                <a:latin typeface="+mn-lt"/>
              </a:rPr>
              <a:t>: Permite buscar arquivos externos para serem inseridos como blocos.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Path: diretório do arquivo escolhido para bloco.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 err="1">
                <a:latin typeface="+mn-lt"/>
              </a:rPr>
              <a:t>Insertion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: ponto para inserção do bloco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On-screen</a:t>
            </a:r>
            <a:r>
              <a:rPr lang="pt-BR" sz="1600" dirty="0">
                <a:latin typeface="+mn-lt"/>
              </a:rPr>
              <a:t>: Se ativo, será solicitado para definir o ponto de inserção </a:t>
            </a:r>
            <a:r>
              <a:rPr lang="pt-BR" sz="1600" dirty="0" err="1">
                <a:latin typeface="+mn-lt"/>
              </a:rPr>
              <a:t>diretaemnte</a:t>
            </a:r>
            <a:r>
              <a:rPr lang="pt-BR" sz="1600" dirty="0">
                <a:latin typeface="+mn-lt"/>
              </a:rPr>
              <a:t> na tela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dirty="0">
                <a:latin typeface="+mn-lt"/>
              </a:rPr>
              <a:t>X,Y e Z: Coordenadas do ponto em que será inserido o bloco.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Scale</a:t>
            </a:r>
            <a:r>
              <a:rPr lang="pt-BR" sz="1600" dirty="0">
                <a:latin typeface="+mn-lt"/>
              </a:rPr>
              <a:t>: escala de inserção do bloco.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dirty="0">
                <a:latin typeface="+mn-lt"/>
              </a:rPr>
              <a:t>  </a:t>
            </a:r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On-screen</a:t>
            </a:r>
            <a:r>
              <a:rPr lang="pt-BR" sz="1600" dirty="0">
                <a:latin typeface="+mn-lt"/>
              </a:rPr>
              <a:t>: Se ativo, será solicitado para definir a escala diretamente na tela</a:t>
            </a:r>
          </a:p>
          <a:p>
            <a:pPr lvl="1" algn="just">
              <a:buFont typeface="Wingdings" pitchFamily="2" charset="2"/>
              <a:buChar char="Ø"/>
              <a:defRPr/>
            </a:pPr>
            <a:r>
              <a:rPr lang="pt-BR" sz="1600" dirty="0">
                <a:latin typeface="+mn-lt"/>
              </a:rPr>
              <a:t>X,Y e Z: Escala do bloco em cada eixo.</a:t>
            </a:r>
          </a:p>
          <a:p>
            <a:pPr lvl="1" algn="just">
              <a:buFont typeface="Wingdings" pitchFamily="2" charset="2"/>
              <a:buChar char="Ø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571875" y="1500188"/>
            <a:ext cx="4500563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INSERT » </a:t>
            </a:r>
            <a:r>
              <a:rPr lang="pt-BR" sz="1600" dirty="0" err="1">
                <a:latin typeface="+mn-lt"/>
              </a:rPr>
              <a:t>Block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I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7050" y="1679575"/>
            <a:ext cx="277813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879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0" y="2500313"/>
            <a:ext cx="4191000" cy="260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8" grpId="0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ATRIBUTOS</a:t>
            </a:r>
          </a:p>
        </p:txBody>
      </p:sp>
      <p:sp>
        <p:nvSpPr>
          <p:cNvPr id="12" name="CaixaDeTexto 11"/>
          <p:cNvSpPr txBox="1"/>
          <p:nvPr/>
        </p:nvSpPr>
        <p:spPr>
          <a:xfrm>
            <a:off x="285750" y="2295525"/>
            <a:ext cx="4500563" cy="47704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i="1" dirty="0">
                <a:latin typeface="+mn-lt"/>
              </a:rPr>
              <a:t>O comando AATDEF ( atributos) permite criar atributos ou rotinas para desenhos e blocos. Um atributo é um variável cujo o valor podem ser informado pelo usuário no momento da inserção ou edição. 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>
                <a:latin typeface="+mn-lt"/>
              </a:rPr>
              <a:t> TAG » </a:t>
            </a:r>
            <a:r>
              <a:rPr lang="pt-BR" sz="1600" i="1" dirty="0">
                <a:latin typeface="+mn-lt"/>
              </a:rPr>
              <a:t>Defina um nome de origem, esse nome aparecerá só na criação do bloco.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i="1" dirty="0">
                <a:latin typeface="+mn-lt"/>
              </a:rPr>
              <a:t> </a:t>
            </a:r>
            <a:r>
              <a:rPr lang="pt-BR" sz="1600" b="1" i="1" dirty="0">
                <a:latin typeface="+mn-lt"/>
              </a:rPr>
              <a:t>PROMPT » </a:t>
            </a:r>
            <a:r>
              <a:rPr lang="pt-BR" sz="1600" i="1" dirty="0">
                <a:latin typeface="+mn-lt"/>
              </a:rPr>
              <a:t>Será a pergunta que será feita quando inserirmos o bloco.</a:t>
            </a: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>
                <a:latin typeface="+mn-lt"/>
              </a:rPr>
              <a:t>VALUE  » </a:t>
            </a:r>
            <a:r>
              <a:rPr lang="pt-BR" sz="1600" i="1" dirty="0">
                <a:latin typeface="+mn-lt"/>
              </a:rPr>
              <a:t>Este campo será o preenchido, quando inserirmos o bloco, seria o default</a:t>
            </a:r>
            <a:r>
              <a:rPr lang="pt-BR" sz="1600" i="1">
                <a:latin typeface="+mn-lt"/>
              </a:rPr>
              <a:t>, opcional.</a:t>
            </a:r>
            <a:endParaRPr lang="pt-BR" sz="1600" i="1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i="1" dirty="0" err="1">
                <a:latin typeface="+mn-lt"/>
              </a:rPr>
              <a:t>Align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Below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Previous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Attribute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Definition</a:t>
            </a:r>
            <a:r>
              <a:rPr lang="pt-BR" sz="1600" b="1" i="1" dirty="0">
                <a:latin typeface="+mn-lt"/>
              </a:rPr>
              <a:t>: </a:t>
            </a:r>
            <a:r>
              <a:rPr lang="pt-BR" sz="1600" i="1" dirty="0">
                <a:latin typeface="+mn-lt"/>
              </a:rPr>
              <a:t>Posiciona o atributo imediatamente abaixo do atributo anterior. Se não existir nenhum atributo, essa opção não estará disponível.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3357563" y="1500188"/>
            <a:ext cx="4500562" cy="8302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</a:rPr>
              <a:t>Acesso         DRAW » </a:t>
            </a:r>
            <a:r>
              <a:rPr lang="pt-BR" sz="1600" dirty="0" err="1">
                <a:latin typeface="+mn-lt"/>
              </a:rPr>
              <a:t>Block</a:t>
            </a:r>
            <a:r>
              <a:rPr lang="pt-BR" sz="1600" dirty="0">
                <a:latin typeface="+mn-lt"/>
              </a:rPr>
              <a:t> » Define </a:t>
            </a:r>
            <a:r>
              <a:rPr lang="pt-BR" sz="1600" dirty="0" err="1">
                <a:latin typeface="+mn-lt"/>
              </a:rPr>
              <a:t>Attributes</a:t>
            </a:r>
            <a:endParaRPr lang="pt-BR" sz="1600" dirty="0">
              <a:latin typeface="+mn-lt"/>
            </a:endParaRP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ATTDEF + ENTER</a:t>
            </a:r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51313" y="1679575"/>
            <a:ext cx="2778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824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1571625"/>
            <a:ext cx="357188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9818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3" y="2428875"/>
            <a:ext cx="4348162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8" grpId="0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85750" y="2000250"/>
            <a:ext cx="8429625" cy="44005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Os layouts permitem que seja criado um ambiente de desenho como se fosse uma folha de papel em que configura </a:t>
            </a:r>
            <a:r>
              <a:rPr lang="pt-BR" sz="1600" i="1" dirty="0" err="1">
                <a:latin typeface="+mn-lt"/>
              </a:rPr>
              <a:t>viewports</a:t>
            </a:r>
            <a:r>
              <a:rPr lang="pt-BR" sz="1600" dirty="0">
                <a:latin typeface="+mn-lt"/>
              </a:rPr>
              <a:t> (janelas de visualização) e prepara a página para a </a:t>
            </a:r>
            <a:r>
              <a:rPr lang="pt-BR" sz="1600" dirty="0" err="1">
                <a:latin typeface="+mn-lt"/>
              </a:rPr>
              <a:t>plotagem</a:t>
            </a:r>
            <a:r>
              <a:rPr lang="pt-BR" sz="1600" dirty="0">
                <a:latin typeface="+mn-lt"/>
              </a:rPr>
              <a:t>. Pode ser criado vários layouts de </a:t>
            </a:r>
            <a:r>
              <a:rPr lang="pt-BR" sz="1600" dirty="0" err="1">
                <a:latin typeface="+mn-lt"/>
              </a:rPr>
              <a:t>plotagem</a:t>
            </a:r>
            <a:r>
              <a:rPr lang="pt-BR" sz="1600" dirty="0">
                <a:latin typeface="+mn-lt"/>
              </a:rPr>
              <a:t> para um mesmo modelo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1600" dirty="0">
                <a:latin typeface="+mn-lt"/>
              </a:rPr>
              <a:t>D ou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1600" dirty="0">
                <a:latin typeface="+mn-lt"/>
              </a:rPr>
              <a:t>D.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Um dos propósitos do layout é permiti trabalhar dinamicamente com um número ilimitado de </a:t>
            </a:r>
            <a:r>
              <a:rPr lang="pt-BR" sz="1600" i="1" dirty="0" err="1">
                <a:latin typeface="+mn-lt"/>
              </a:rPr>
              <a:t>viewports, </a:t>
            </a:r>
            <a:r>
              <a:rPr lang="pt-BR" sz="1600" dirty="0">
                <a:latin typeface="+mn-lt"/>
              </a:rPr>
              <a:t>que opere da mesma forma que as</a:t>
            </a:r>
            <a:r>
              <a:rPr lang="pt-BR" sz="1600" i="1" dirty="0" err="1">
                <a:latin typeface="+mn-lt"/>
              </a:rPr>
              <a:t> viewports </a:t>
            </a:r>
            <a:r>
              <a:rPr lang="pt-BR" sz="1600" dirty="0">
                <a:latin typeface="+mn-lt"/>
              </a:rPr>
              <a:t>do </a:t>
            </a:r>
            <a:r>
              <a:rPr lang="pt-BR" sz="1600" i="1" dirty="0" err="1">
                <a:latin typeface="+mn-lt"/>
              </a:rPr>
              <a:t>Model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Space</a:t>
            </a:r>
            <a:r>
              <a:rPr lang="pt-BR" sz="1600" dirty="0">
                <a:latin typeface="+mn-lt"/>
              </a:rPr>
              <a:t>. Tem-se múltiplas vistas, zooms diferentes, vários ângulos de visualização, etc. Também pode congelar e descongelar </a:t>
            </a:r>
            <a:r>
              <a:rPr lang="pt-BR" sz="1600" i="1" dirty="0" err="1">
                <a:latin typeface="+mn-lt"/>
              </a:rPr>
              <a:t>layers </a:t>
            </a:r>
            <a:r>
              <a:rPr lang="pt-BR" sz="1600" dirty="0">
                <a:latin typeface="+mn-lt"/>
              </a:rPr>
              <a:t>seletivamente em cada </a:t>
            </a:r>
            <a:r>
              <a:rPr lang="pt-BR" sz="1600" i="1" dirty="0" err="1">
                <a:latin typeface="+mn-lt"/>
              </a:rPr>
              <a:t>viewport.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Quando se está desenhando dentro de um layout, diz-se que está desenhando dentro do </a:t>
            </a:r>
            <a:r>
              <a:rPr lang="pt-BR" sz="1600" b="1" i="1" dirty="0" err="1">
                <a:latin typeface="+mn-lt"/>
              </a:rPr>
              <a:t>Paper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Space</a:t>
            </a:r>
            <a:r>
              <a:rPr lang="pt-BR" sz="1600" dirty="0">
                <a:latin typeface="+mn-lt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Paper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Space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é realmente mais um conceito do que um comando. O </a:t>
            </a:r>
            <a:r>
              <a:rPr lang="pt-BR" sz="1600" b="1" i="1" dirty="0" err="1">
                <a:latin typeface="+mn-lt"/>
              </a:rPr>
              <a:t>Paper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Space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permite compor  o desenho exatamente como se quer ver, com múltiplas vistas e escalas diferentes.</a:t>
            </a:r>
          </a:p>
          <a:p>
            <a:pPr algn="just"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5" name="Título 7"/>
          <p:cNvSpPr txBox="1">
            <a:spLocks/>
          </p:cNvSpPr>
          <p:nvPr/>
        </p:nvSpPr>
        <p:spPr bwMode="auto">
          <a:xfrm>
            <a:off x="71438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LAYOUTS DE PLOTAGEM</a:t>
            </a:r>
          </a:p>
        </p:txBody>
      </p:sp>
      <p:sp>
        <p:nvSpPr>
          <p:cNvPr id="8" name="CaixaDeTexto 7"/>
          <p:cNvSpPr txBox="1"/>
          <p:nvPr/>
        </p:nvSpPr>
        <p:spPr>
          <a:xfrm>
            <a:off x="4143375" y="1617663"/>
            <a:ext cx="4500563" cy="423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</a:t>
            </a:r>
            <a:r>
              <a:rPr lang="pt-BR" sz="1600" dirty="0" err="1">
                <a:latin typeface="+mn-lt"/>
              </a:rPr>
              <a:t>Tilemode</a:t>
            </a:r>
            <a:r>
              <a:rPr lang="pt-BR" sz="1600" dirty="0">
                <a:latin typeface="+mn-lt"/>
              </a:rPr>
              <a:t> » Zero (O)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8" grpId="0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85750" y="2000250"/>
            <a:ext cx="8429625" cy="5140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Aqui entra o conceito de </a:t>
            </a:r>
            <a:r>
              <a:rPr lang="pt-BR" sz="1600" dirty="0" err="1">
                <a:latin typeface="+mn-lt"/>
              </a:rPr>
              <a:t>Pspace</a:t>
            </a:r>
            <a:r>
              <a:rPr lang="pt-BR" sz="1600" dirty="0">
                <a:latin typeface="+mn-lt"/>
              </a:rPr>
              <a:t> e </a:t>
            </a:r>
            <a:r>
              <a:rPr lang="pt-BR" sz="1600" dirty="0" err="1">
                <a:latin typeface="+mn-lt"/>
              </a:rPr>
              <a:t>Mspace</a:t>
            </a:r>
            <a:r>
              <a:rPr lang="pt-BR" sz="1600" dirty="0">
                <a:latin typeface="+mn-lt"/>
              </a:rPr>
              <a:t>. São dois modos de trabalho que funcionam dentro do Layout. O </a:t>
            </a:r>
            <a:r>
              <a:rPr lang="pt-BR" sz="1600" dirty="0" err="1">
                <a:latin typeface="+mn-lt"/>
              </a:rPr>
              <a:t>Pspace</a:t>
            </a:r>
            <a:r>
              <a:rPr lang="pt-BR" sz="1600" dirty="0">
                <a:latin typeface="+mn-lt"/>
              </a:rPr>
              <a:t> permite que se trabalhe no papel e o </a:t>
            </a:r>
            <a:r>
              <a:rPr lang="pt-BR" sz="1600" dirty="0" err="1">
                <a:latin typeface="+mn-lt"/>
              </a:rPr>
              <a:t>Mspace</a:t>
            </a:r>
            <a:r>
              <a:rPr lang="pt-BR" sz="1600" dirty="0">
                <a:latin typeface="+mn-lt"/>
              </a:rPr>
              <a:t> no modelo.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No modo </a:t>
            </a:r>
            <a:r>
              <a:rPr lang="pt-BR" sz="1600" i="1" dirty="0" err="1">
                <a:latin typeface="+mn-lt"/>
              </a:rPr>
              <a:t>Mspace</a:t>
            </a:r>
            <a:r>
              <a:rPr lang="pt-BR" sz="1600" i="1" dirty="0">
                <a:latin typeface="+mn-lt"/>
              </a:rPr>
              <a:t> (MS + ENTER), o símbolo de UCS habitual aparece em cada uma das </a:t>
            </a:r>
            <a:r>
              <a:rPr lang="pt-BR" sz="1600" i="1" dirty="0" err="1">
                <a:latin typeface="+mn-lt"/>
              </a:rPr>
              <a:t>viewports</a:t>
            </a:r>
            <a:r>
              <a:rPr lang="pt-BR" sz="1600" i="1" dirty="0">
                <a:latin typeface="+mn-lt"/>
              </a:rPr>
              <a:t>. 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Uma da </a:t>
            </a:r>
            <a:r>
              <a:rPr lang="pt-BR" sz="1600" i="1" dirty="0" err="1">
                <a:latin typeface="+mn-lt"/>
              </a:rPr>
              <a:t>viewports</a:t>
            </a:r>
            <a:r>
              <a:rPr lang="pt-BR" sz="1600" i="1" dirty="0">
                <a:latin typeface="+mn-lt"/>
              </a:rPr>
              <a:t> possui uma linha grossa de contorno, indicando que esta é a </a:t>
            </a:r>
            <a:r>
              <a:rPr lang="pt-BR" sz="1600" i="1" dirty="0" err="1">
                <a:latin typeface="+mn-lt"/>
              </a:rPr>
              <a:t>viewport</a:t>
            </a:r>
            <a:r>
              <a:rPr lang="pt-BR" sz="1600" i="1" dirty="0">
                <a:latin typeface="+mn-lt"/>
              </a:rPr>
              <a:t> ativa.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Com um duplo clique dentro de uma </a:t>
            </a:r>
            <a:r>
              <a:rPr lang="pt-BR" sz="1600" i="1" dirty="0" err="1">
                <a:latin typeface="+mn-lt"/>
              </a:rPr>
              <a:t>viewport</a:t>
            </a:r>
            <a:r>
              <a:rPr lang="pt-BR" sz="1600" i="1" dirty="0">
                <a:latin typeface="+mn-lt"/>
              </a:rPr>
              <a:t>, ela se torna a corrente.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No </a:t>
            </a:r>
            <a:r>
              <a:rPr lang="pt-BR" sz="1600" i="1" dirty="0" err="1">
                <a:latin typeface="+mn-lt"/>
              </a:rPr>
              <a:t>Pspace</a:t>
            </a:r>
            <a:r>
              <a:rPr lang="pt-BR" sz="1600" i="1" dirty="0">
                <a:latin typeface="+mn-lt"/>
              </a:rPr>
              <a:t> (PS + ENTER), pode mover as </a:t>
            </a:r>
            <a:r>
              <a:rPr lang="pt-BR" sz="1600" i="1" dirty="0" err="1">
                <a:latin typeface="+mn-lt"/>
              </a:rPr>
              <a:t>viewports</a:t>
            </a:r>
            <a:r>
              <a:rPr lang="pt-BR" sz="1600" i="1" dirty="0">
                <a:latin typeface="+mn-lt"/>
              </a:rPr>
              <a:t>, </a:t>
            </a:r>
            <a:r>
              <a:rPr lang="pt-BR" sz="1600" i="1" dirty="0" err="1">
                <a:latin typeface="+mn-lt"/>
              </a:rPr>
              <a:t>tornálas</a:t>
            </a:r>
            <a:r>
              <a:rPr lang="pt-BR" sz="1600" i="1" dirty="0">
                <a:latin typeface="+mn-lt"/>
              </a:rPr>
              <a:t> maiores ou menores, </a:t>
            </a:r>
            <a:r>
              <a:rPr lang="pt-BR" sz="1600" i="1" dirty="0" err="1">
                <a:latin typeface="+mn-lt"/>
              </a:rPr>
              <a:t>posicionálas</a:t>
            </a:r>
            <a:r>
              <a:rPr lang="pt-BR" sz="1600" i="1" dirty="0">
                <a:latin typeface="+mn-lt"/>
              </a:rPr>
              <a:t> em qualquer lugar da sua tela, além de poder desenhar sobre elas.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Quaisque</a:t>
            </a:r>
            <a:r>
              <a:rPr lang="pt-BR" sz="1600" i="1" dirty="0">
                <a:latin typeface="+mn-lt"/>
              </a:rPr>
              <a:t> mudança feita no desenho enquanto no </a:t>
            </a:r>
            <a:r>
              <a:rPr lang="pt-BR" sz="1600" i="1" dirty="0" err="1">
                <a:latin typeface="+mn-lt"/>
              </a:rPr>
              <a:t>Mspace</a:t>
            </a:r>
            <a:r>
              <a:rPr lang="pt-BR" sz="1600" i="1" dirty="0">
                <a:latin typeface="+mn-lt"/>
              </a:rPr>
              <a:t> serão retidas quando houver o retorno ao </a:t>
            </a:r>
            <a:r>
              <a:rPr lang="pt-BR" sz="1600" i="1" dirty="0" err="1">
                <a:latin typeface="+mn-lt"/>
              </a:rPr>
              <a:t>Model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Space</a:t>
            </a:r>
            <a:r>
              <a:rPr lang="pt-BR" sz="1600" i="1" dirty="0">
                <a:latin typeface="+mn-lt"/>
              </a:rPr>
              <a:t>. Anotações feitas enquanto estava no </a:t>
            </a:r>
            <a:r>
              <a:rPr lang="pt-BR" sz="1600" i="1" dirty="0" err="1">
                <a:latin typeface="+mn-lt"/>
              </a:rPr>
              <a:t>Pspace</a:t>
            </a:r>
            <a:r>
              <a:rPr lang="pt-BR" sz="1600" i="1" dirty="0">
                <a:latin typeface="+mn-lt"/>
              </a:rPr>
              <a:t> não são vistas.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endParaRPr lang="pt-BR" sz="1600" i="1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endParaRPr lang="pt-BR" sz="1600" dirty="0">
              <a:latin typeface="+mn-lt"/>
            </a:endParaRPr>
          </a:p>
          <a:p>
            <a:pPr algn="just"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MANIPULANDO O MODELO NO PAPER SPACE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85750" y="2132013"/>
            <a:ext cx="8429625" cy="41544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Assumindo que o formato A1 possui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841x594</a:t>
            </a:r>
            <a:r>
              <a:rPr lang="pt-BR" sz="1600" dirty="0">
                <a:latin typeface="+mn-lt"/>
              </a:rPr>
              <a:t> mm, no momento de </a:t>
            </a:r>
            <a:r>
              <a:rPr lang="pt-BR" sz="1600" dirty="0" err="1">
                <a:latin typeface="+mn-lt"/>
              </a:rPr>
              <a:t>plotar</a:t>
            </a:r>
            <a:r>
              <a:rPr lang="pt-BR" sz="1600" dirty="0">
                <a:latin typeface="+mn-lt"/>
              </a:rPr>
              <a:t>, a escala de </a:t>
            </a:r>
            <a:r>
              <a:rPr lang="pt-BR" sz="1600" dirty="0" err="1">
                <a:latin typeface="+mn-lt"/>
              </a:rPr>
              <a:t>plotagem</a:t>
            </a:r>
            <a:r>
              <a:rPr lang="pt-BR" sz="1600" dirty="0">
                <a:latin typeface="+mn-lt"/>
              </a:rPr>
              <a:t> será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1=1</a:t>
            </a:r>
            <a:r>
              <a:rPr lang="pt-BR" sz="1600" dirty="0">
                <a:latin typeface="+mn-lt"/>
              </a:rPr>
              <a:t>. Logo, devemos ajustar o conteúdo das </a:t>
            </a:r>
            <a:r>
              <a:rPr lang="pt-BR" sz="1600" dirty="0" err="1">
                <a:latin typeface="+mn-lt"/>
              </a:rPr>
              <a:t>viewports</a:t>
            </a:r>
            <a:r>
              <a:rPr lang="pt-BR" sz="1600" dirty="0">
                <a:latin typeface="+mn-lt"/>
              </a:rPr>
              <a:t> para que fiquem nas escalas desejadas.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 O comando ZOOM possui a opção XP, que é uma escala relativa ã unidade usada no </a:t>
            </a:r>
            <a:r>
              <a:rPr lang="pt-BR" sz="1600" i="1" dirty="0" err="1">
                <a:latin typeface="+mn-lt"/>
              </a:rPr>
              <a:t>Paper</a:t>
            </a:r>
            <a:r>
              <a:rPr lang="pt-BR" sz="1600" i="1" dirty="0">
                <a:latin typeface="+mn-lt"/>
              </a:rPr>
              <a:t> </a:t>
            </a:r>
            <a:r>
              <a:rPr lang="pt-BR" sz="1600" i="1" dirty="0" err="1">
                <a:latin typeface="+mn-lt"/>
              </a:rPr>
              <a:t>Space</a:t>
            </a:r>
            <a:r>
              <a:rPr lang="pt-BR" sz="1600" i="1" dirty="0">
                <a:latin typeface="+mn-lt"/>
              </a:rPr>
              <a:t>, que normalmente está em milímetros. Portanto, para saber qual fator do Zoom XP deve usar, é preciso sempre responder à seguinte pergunta: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b="1" i="1" dirty="0">
                <a:latin typeface="+mn-lt"/>
              </a:rPr>
              <a:t>A quantas unidades do </a:t>
            </a:r>
            <a:r>
              <a:rPr lang="pt-BR" sz="1600" b="1" i="1" dirty="0" err="1">
                <a:latin typeface="+mn-lt"/>
              </a:rPr>
              <a:t>Paper</a:t>
            </a:r>
            <a:r>
              <a:rPr lang="pt-BR" sz="1600" b="1" i="1" dirty="0">
                <a:latin typeface="+mn-lt"/>
              </a:rPr>
              <a:t> </a:t>
            </a:r>
            <a:r>
              <a:rPr lang="pt-BR" sz="1600" b="1" i="1" dirty="0" err="1">
                <a:latin typeface="+mn-lt"/>
              </a:rPr>
              <a:t>Space</a:t>
            </a:r>
            <a:r>
              <a:rPr lang="pt-BR" sz="1600" b="1" i="1" dirty="0">
                <a:latin typeface="+mn-lt"/>
              </a:rPr>
              <a:t> equivale uma unidade do “meu” desenho na escala desejada?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i="1" dirty="0">
                <a:latin typeface="+mn-lt"/>
              </a:rPr>
              <a:t>Exemplo: </a:t>
            </a:r>
            <a:r>
              <a:rPr lang="pt-BR" sz="1600" i="1" dirty="0">
                <a:solidFill>
                  <a:srgbClr val="0070C0"/>
                </a:solidFill>
                <a:latin typeface="+mn-lt"/>
              </a:rPr>
              <a:t>O desenho esta em metro e deseja-se apresentar em uma </a:t>
            </a:r>
            <a:r>
              <a:rPr lang="pt-BR" sz="1600" i="1" dirty="0" err="1">
                <a:solidFill>
                  <a:srgbClr val="0070C0"/>
                </a:solidFill>
                <a:latin typeface="+mn-lt"/>
              </a:rPr>
              <a:t>viewport</a:t>
            </a:r>
            <a:r>
              <a:rPr lang="pt-BR" sz="1600" i="1" dirty="0">
                <a:solidFill>
                  <a:srgbClr val="0070C0"/>
                </a:solidFill>
                <a:latin typeface="+mn-lt"/>
              </a:rPr>
              <a:t> que está com um formato em milímetros. A escala desejada é </a:t>
            </a:r>
            <a:r>
              <a:rPr lang="pt-BR" sz="1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1/50</a:t>
            </a:r>
            <a:r>
              <a:rPr lang="pt-BR" sz="1600" i="1" dirty="0">
                <a:solidFill>
                  <a:srgbClr val="0070C0"/>
                </a:solidFill>
                <a:latin typeface="+mn-lt"/>
              </a:rPr>
              <a:t>. Logo, </a:t>
            </a:r>
            <a:r>
              <a:rPr lang="pt-BR" sz="1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1600" i="1" dirty="0">
                <a:solidFill>
                  <a:srgbClr val="0070C0"/>
                </a:solidFill>
                <a:latin typeface="+mn-lt"/>
              </a:rPr>
              <a:t> metro será representado por 20 mm na escala </a:t>
            </a:r>
            <a:r>
              <a:rPr lang="pt-BR" sz="1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1/50</a:t>
            </a:r>
            <a:r>
              <a:rPr lang="pt-BR" sz="1600" i="1" dirty="0">
                <a:solidFill>
                  <a:srgbClr val="0070C0"/>
                </a:solidFill>
                <a:latin typeface="+mn-lt"/>
              </a:rPr>
              <a:t>. Sendo assim, nosso fator de ZOOM XP será igual a </a:t>
            </a:r>
            <a:r>
              <a:rPr lang="pt-BR" sz="1600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r>
              <a:rPr lang="pt-BR" sz="1600" i="1" dirty="0">
                <a:solidFill>
                  <a:srgbClr val="0070C0"/>
                </a:solidFill>
                <a:latin typeface="+mn-lt"/>
              </a:rPr>
              <a:t>.</a:t>
            </a:r>
            <a:endParaRPr lang="pt-BR" sz="1600" dirty="0">
              <a:solidFill>
                <a:srgbClr val="0070C0"/>
              </a:solidFill>
              <a:latin typeface="+mn-lt"/>
            </a:endParaRPr>
          </a:p>
        </p:txBody>
      </p:sp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ESCALAS MÚLTIPLAS NA MESMA FOLHA – ZOOM XP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214422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BARRA STANDARD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1960563"/>
            <a:ext cx="8501062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 </a:t>
            </a:r>
            <a:r>
              <a:rPr lang="pt-BR" b="1">
                <a:latin typeface="Constantia" pitchFamily="18" charset="0"/>
              </a:rPr>
              <a:t>PUBLISH ( File  » Publish ) </a:t>
            </a:r>
            <a:r>
              <a:rPr lang="pt-BR">
                <a:latin typeface="Constantia" pitchFamily="18" charset="0"/>
              </a:rPr>
              <a:t>= Permite gerar arquivos em formato próprio para utilização em páginas de Internet;</a:t>
            </a:r>
          </a:p>
          <a:p>
            <a:pPr lvl="2"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SPELLING  = </a:t>
            </a:r>
            <a:r>
              <a:rPr lang="pt-BR">
                <a:latin typeface="Constantia" pitchFamily="18" charset="0"/>
              </a:rPr>
              <a:t>Permite a correção ortográfica;</a:t>
            </a:r>
          </a:p>
          <a:p>
            <a:pPr lvl="2"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FIND (Edit » Find ) = </a:t>
            </a:r>
            <a:r>
              <a:rPr lang="pt-BR">
                <a:latin typeface="Constantia" pitchFamily="18" charset="0"/>
              </a:rPr>
              <a:t>Permite a procura de palavras ;</a:t>
            </a:r>
          </a:p>
          <a:p>
            <a:pPr lvl="2"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 (Edit » Cutclip  ou Ctrl + x) – ( Edit » Copyclip  ou Ctrl  + C ) – ( Edit » Pasteclip  ou Ctrl  + v ) =  </a:t>
            </a:r>
            <a:r>
              <a:rPr lang="pt-BR">
                <a:latin typeface="Constantia" pitchFamily="18" charset="0"/>
              </a:rPr>
              <a:t>Permite como no formato windows - Recortar – Copiar – Colar enviando para a área de ransferência ou recuperando. </a:t>
            </a:r>
          </a:p>
          <a:p>
            <a:pPr lvl="2"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Match Properties ( Modify » Match Properties ) ou (“MA + ENTER”)</a:t>
            </a:r>
            <a:r>
              <a:rPr lang="pt-BR">
                <a:latin typeface="Constantia" pitchFamily="18" charset="0"/>
              </a:rPr>
              <a:t>.</a:t>
            </a:r>
          </a:p>
          <a:p>
            <a:pPr lvl="2"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( Edit  » Undo ou  U + Enter  ) e ( Edit » Redo ou Y + Enter ) = </a:t>
            </a:r>
            <a:r>
              <a:rPr lang="pt-BR">
                <a:latin typeface="Constantia" pitchFamily="18" charset="0"/>
              </a:rPr>
              <a:t>Desfaz o último comando e refaz comando desfeito pelo comando “UNDO”.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952625"/>
            <a:ext cx="428625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714625"/>
            <a:ext cx="39687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688" y="3317875"/>
            <a:ext cx="374650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5888" y="3857625"/>
            <a:ext cx="1241425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" y="5000625"/>
            <a:ext cx="357188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57188" y="5572125"/>
            <a:ext cx="820737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8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85750" y="2132013"/>
            <a:ext cx="8429625" cy="37846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Para fazer um zoom proporcional à escala 1/50, temos a seguinte forma: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Acione o </a:t>
            </a:r>
            <a:r>
              <a:rPr lang="pt-BR" sz="1600" dirty="0" err="1">
                <a:latin typeface="+mn-lt"/>
              </a:rPr>
              <a:t>Mspace</a:t>
            </a:r>
            <a:r>
              <a:rPr lang="pt-BR" sz="1600" dirty="0">
                <a:latin typeface="+mn-lt"/>
              </a:rPr>
              <a:t> selecionado na barra de status ou dando um duplo-clique dentro da janela desejada.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Clique dentro da janela em que quer definir a escala.</a:t>
            </a:r>
          </a:p>
          <a:p>
            <a:pPr lvl="1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Acione o comando ZOOM digitando-o na linha de comando e digite 20XP.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Para colocar as outras </a:t>
            </a:r>
            <a:r>
              <a:rPr lang="pt-BR" sz="1600" dirty="0" err="1">
                <a:latin typeface="+mn-lt"/>
              </a:rPr>
              <a:t>viewports</a:t>
            </a:r>
            <a:r>
              <a:rPr lang="pt-BR" sz="1600" dirty="0">
                <a:latin typeface="+mn-lt"/>
              </a:rPr>
              <a:t> na escala </a:t>
            </a:r>
            <a:r>
              <a:rPr lang="pt-BR" sz="1600" dirty="0" err="1">
                <a:latin typeface="+mn-lt"/>
              </a:rPr>
              <a:t>corrreta</a:t>
            </a:r>
            <a:r>
              <a:rPr lang="pt-BR" sz="1600" dirty="0">
                <a:latin typeface="+mn-lt"/>
              </a:rPr>
              <a:t>, proceda como no exemplo anterior, apenas alterando o valor da escala do zoom.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+mn-lt"/>
              </a:rPr>
              <a:t> Para facilitar na determinação de qual ZOOM XP usar, use a tabela que se segue. Ela mostra o valor de ZOOM XP para cada escala desejada, </a:t>
            </a:r>
            <a:r>
              <a:rPr lang="pt-BR" sz="1600" b="1" i="1" dirty="0">
                <a:solidFill>
                  <a:srgbClr val="0070C0"/>
                </a:solidFill>
                <a:latin typeface="+mn-lt"/>
              </a:rPr>
              <a:t>partindo do princípio de que você usa o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</a:rPr>
              <a:t>Paper</a:t>
            </a:r>
            <a:r>
              <a:rPr lang="pt-BR" sz="1600" b="1" i="1" dirty="0">
                <a:solidFill>
                  <a:srgbClr val="0070C0"/>
                </a:solidFill>
                <a:latin typeface="+mn-lt"/>
              </a:rPr>
              <a:t> </a:t>
            </a:r>
            <a:r>
              <a:rPr lang="pt-BR" sz="1600" b="1" i="1" dirty="0" err="1">
                <a:solidFill>
                  <a:srgbClr val="0070C0"/>
                </a:solidFill>
                <a:latin typeface="+mn-lt"/>
              </a:rPr>
              <a:t>Space</a:t>
            </a:r>
            <a:r>
              <a:rPr lang="pt-BR" sz="1600" b="1" i="1" dirty="0">
                <a:solidFill>
                  <a:srgbClr val="0070C0"/>
                </a:solidFill>
                <a:latin typeface="+mn-lt"/>
              </a:rPr>
              <a:t> com formato em milímetros</a:t>
            </a:r>
            <a:r>
              <a:rPr lang="pt-BR" sz="1600" dirty="0">
                <a:latin typeface="+mn-lt"/>
              </a:rPr>
              <a:t>, sendo inteiros ou fracionários.</a:t>
            </a:r>
          </a:p>
        </p:txBody>
      </p:sp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ESCALAS MÚLTIPLAS NA MESMA FOLHA – ZOOM XP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ESCALAS MÚLTIPLAS NA MESMA FOLHA – ZOOM XP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85750" y="2071688"/>
          <a:ext cx="3643340" cy="40347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835"/>
                <a:gridCol w="910835"/>
                <a:gridCol w="910835"/>
                <a:gridCol w="910835"/>
              </a:tblGrid>
              <a:tr h="285752">
                <a:tc rowSpan="2"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Escala</a:t>
                      </a:r>
                      <a:r>
                        <a:rPr lang="pt-BR" sz="1200" baseline="0" dirty="0" smtClean="0"/>
                        <a:t> Desejada</a:t>
                      </a:r>
                      <a:endParaRPr lang="pt-BR" sz="1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Valor de ZOOM</a:t>
                      </a:r>
                      <a:r>
                        <a:rPr lang="pt-BR" sz="1200" baseline="0" dirty="0" smtClean="0"/>
                        <a:t> XP</a:t>
                      </a:r>
                      <a:endParaRPr lang="pt-B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Desenho em mm</a:t>
                      </a:r>
                      <a:endParaRPr lang="pt-BR" sz="1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Desenho em cm</a:t>
                      </a:r>
                      <a:endParaRPr lang="pt-BR" sz="1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Desenho em m</a:t>
                      </a:r>
                      <a:endParaRPr lang="pt-BR" sz="1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10:1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10000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5:1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5000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2:1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2000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1:2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½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1:10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1/10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1:20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1/20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½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1:25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1/25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2/5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4214813" y="2071688"/>
          <a:ext cx="3643340" cy="29375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0835"/>
                <a:gridCol w="910835"/>
                <a:gridCol w="910835"/>
                <a:gridCol w="910835"/>
              </a:tblGrid>
              <a:tr h="285752">
                <a:tc rowSpan="2"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Escala</a:t>
                      </a:r>
                      <a:r>
                        <a:rPr lang="pt-BR" sz="1200" baseline="0" dirty="0" smtClean="0"/>
                        <a:t> Desejada</a:t>
                      </a:r>
                      <a:endParaRPr lang="pt-BR" sz="1200" dirty="0"/>
                    </a:p>
                  </a:txBody>
                  <a:tcPr anchor="ctr"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Valor de ZOOM</a:t>
                      </a:r>
                      <a:r>
                        <a:rPr lang="pt-BR" sz="1200" baseline="0" dirty="0" smtClean="0"/>
                        <a:t> XP</a:t>
                      </a:r>
                      <a:endParaRPr lang="pt-BR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 dirty="0"/>
                    </a:p>
                  </a:txBody>
                  <a:tcPr/>
                </a:tc>
              </a:tr>
              <a:tr h="457200">
                <a:tc v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Desenho em mm</a:t>
                      </a:r>
                      <a:endParaRPr lang="pt-BR" sz="1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Desenho em cm</a:t>
                      </a:r>
                      <a:endParaRPr lang="pt-BR" sz="1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sz="1200" dirty="0" smtClean="0"/>
                        <a:t>Desenho em m</a:t>
                      </a:r>
                      <a:endParaRPr lang="pt-BR" sz="1200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1:100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1/100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1/10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1:200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1/200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1/20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1:250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1/250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1/25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1:500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1/500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1/50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31874"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1:1000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1/1000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1/100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t-BR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pt-BR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85750" y="2273300"/>
            <a:ext cx="8429625" cy="366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Já o </a:t>
            </a:r>
            <a:r>
              <a:rPr lang="pt-BR" sz="1600" dirty="0" err="1">
                <a:latin typeface="+mn-lt"/>
                <a:cs typeface="Times New Roman" pitchFamily="18" charset="0"/>
              </a:rPr>
              <a:t>Paper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Space</a:t>
            </a:r>
            <a:r>
              <a:rPr lang="pt-BR" sz="1600" dirty="0">
                <a:latin typeface="+mn-lt"/>
                <a:cs typeface="Times New Roman" pitchFamily="18" charset="0"/>
              </a:rPr>
              <a:t> é a área delimitada para a futura </a:t>
            </a:r>
            <a:r>
              <a:rPr lang="pt-BR" sz="1600" b="1" dirty="0">
                <a:latin typeface="+mn-lt"/>
                <a:cs typeface="Times New Roman" pitchFamily="18" charset="0"/>
              </a:rPr>
              <a:t>impressão</a:t>
            </a:r>
            <a:r>
              <a:rPr lang="pt-BR" sz="1600" dirty="0">
                <a:latin typeface="+mn-lt"/>
                <a:cs typeface="Times New Roman" pitchFamily="18" charset="0"/>
              </a:rPr>
              <a:t>, insere-se as informações do modelo criado, através de janelas individuais, estudando o </a:t>
            </a:r>
            <a:r>
              <a:rPr lang="pt-BR" sz="1600" dirty="0" err="1">
                <a:latin typeface="+mn-lt"/>
                <a:cs typeface="Times New Roman" pitchFamily="18" charset="0"/>
              </a:rPr>
              <a:t>lay-out</a:t>
            </a:r>
            <a:r>
              <a:rPr lang="pt-BR" sz="1600" dirty="0">
                <a:latin typeface="+mn-lt"/>
                <a:cs typeface="Times New Roman" pitchFamily="18" charset="0"/>
              </a:rPr>
              <a:t> da folha (prancha) quanto a Escalas, vistas, anotações, detalhamentos, etc.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A </a:t>
            </a:r>
            <a:r>
              <a:rPr lang="pt-BR" sz="1600" dirty="0" err="1">
                <a:latin typeface="+mn-lt"/>
              </a:rPr>
              <a:t>plotagem</a:t>
            </a:r>
            <a:r>
              <a:rPr lang="pt-BR" sz="1600" dirty="0">
                <a:latin typeface="+mn-lt"/>
              </a:rPr>
              <a:t> em PAPER SPACE é feita na escala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1:1, pois o padrão de margem e rótulo que é utilizado, será inserido em escala real.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 Comuta entre o PSPACE (layout) e o MSPACE (</a:t>
            </a:r>
            <a:r>
              <a:rPr lang="pt-BR" sz="1600" dirty="0" err="1"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), clicando nas suas respectivas pastas. Ao ser mudado para PAPER SPACE o ícone que indica o UCS muda para o triângulo que indica o novo ambiente de trabalho.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PAPER SPACE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3714750" y="1647825"/>
            <a:ext cx="4500563" cy="4238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</a:t>
            </a:r>
            <a:r>
              <a:rPr lang="pt-BR" sz="1600" dirty="0" err="1">
                <a:latin typeface="+mn-lt"/>
              </a:rPr>
              <a:t>Tilemode</a:t>
            </a:r>
            <a:r>
              <a:rPr lang="pt-BR" sz="1600" dirty="0">
                <a:latin typeface="+mn-lt"/>
              </a:rPr>
              <a:t> » Zero (O)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6" grpId="0"/>
    </p:bld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aixaDeTexto 11"/>
          <p:cNvSpPr txBox="1"/>
          <p:nvPr/>
        </p:nvSpPr>
        <p:spPr>
          <a:xfrm>
            <a:off x="285750" y="2273300"/>
            <a:ext cx="8429625" cy="36623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 Permite crias janelas dentro do PAPER SPACE.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O formato do comando é: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     - </a:t>
            </a:r>
            <a:r>
              <a:rPr lang="pt-BR" sz="1600" i="1" dirty="0" err="1">
                <a:latin typeface="+mn-lt"/>
                <a:cs typeface="Times New Roman" pitchFamily="18" charset="0"/>
              </a:rPr>
              <a:t>Switching</a:t>
            </a:r>
            <a:r>
              <a:rPr lang="pt-BR" sz="1600" i="1" dirty="0">
                <a:latin typeface="+mn-lt"/>
                <a:cs typeface="Times New Roman" pitchFamily="18" charset="0"/>
              </a:rPr>
              <a:t> to </a:t>
            </a:r>
            <a:r>
              <a:rPr lang="pt-BR" sz="1600" i="1" dirty="0" err="1">
                <a:latin typeface="+mn-lt"/>
                <a:cs typeface="Times New Roman" pitchFamily="18" charset="0"/>
              </a:rPr>
              <a:t>paper</a:t>
            </a:r>
            <a:r>
              <a:rPr lang="pt-BR" sz="1600" i="1" dirty="0">
                <a:latin typeface="+mn-lt"/>
                <a:cs typeface="Times New Roman" pitchFamily="18" charset="0"/>
              </a:rPr>
              <a:t> </a:t>
            </a:r>
            <a:r>
              <a:rPr lang="pt-BR" sz="1600" i="1">
                <a:latin typeface="+mn-lt"/>
                <a:cs typeface="Times New Roman" pitchFamily="18" charset="0"/>
              </a:rPr>
              <a:t>space</a:t>
            </a:r>
            <a:r>
              <a:rPr lang="pt-BR" sz="1600">
                <a:latin typeface="+mn-lt"/>
                <a:cs typeface="Times New Roman" pitchFamily="18" charset="0"/>
              </a:rPr>
              <a:t> </a:t>
            </a:r>
            <a:endParaRPr lang="pt-BR" sz="16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A </a:t>
            </a:r>
            <a:r>
              <a:rPr lang="pt-BR" sz="1600" dirty="0" err="1">
                <a:latin typeface="+mn-lt"/>
              </a:rPr>
              <a:t>plotagem</a:t>
            </a:r>
            <a:r>
              <a:rPr lang="pt-BR" sz="1600" dirty="0">
                <a:latin typeface="+mn-lt"/>
              </a:rPr>
              <a:t> em PAPER SPACE é feita na escala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1:1, pois o padrão de margem e rótulo que é utilizado, será inserido em escala real.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 Comuta entre o PSPACE (layout) e o MSPACE (</a:t>
            </a:r>
            <a:r>
              <a:rPr lang="pt-BR" sz="1600" dirty="0" err="1">
                <a:latin typeface="Times New Roman" pitchFamily="18" charset="0"/>
                <a:cs typeface="Times New Roman" pitchFamily="18" charset="0"/>
              </a:rPr>
              <a:t>model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), clicando nas suas respectivas pastas. Ao ser mudado para PAPER SPACE o ícone que indica o UCS muda para o triângulo que indica o novo ambiente de trabalho.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MVIEW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7"/>
          <p:cNvSpPr txBox="1">
            <a:spLocks/>
          </p:cNvSpPr>
          <p:nvPr/>
        </p:nvSpPr>
        <p:spPr bwMode="auto">
          <a:xfrm>
            <a:off x="214314" y="157161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</a:t>
            </a: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REFERÊNCIAS BIBLIOGRÁFICAS</a:t>
            </a:r>
          </a:p>
        </p:txBody>
      </p:sp>
      <p:sp>
        <p:nvSpPr>
          <p:cNvPr id="6" name="CaixaDeTexto 5"/>
          <p:cNvSpPr txBox="1"/>
          <p:nvPr/>
        </p:nvSpPr>
        <p:spPr>
          <a:xfrm>
            <a:off x="285750" y="2625729"/>
            <a:ext cx="8429625" cy="14462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smtClean="0">
                <a:latin typeface="+mn-lt"/>
                <a:cs typeface="Times New Roman" pitchFamily="18" charset="0"/>
              </a:rPr>
              <a:t>Escola de Engenharia de Lorena – USP – </a:t>
            </a:r>
            <a:r>
              <a:rPr lang="pt-BR" sz="1600" dirty="0">
                <a:latin typeface="+mn-lt"/>
                <a:cs typeface="Times New Roman" pitchFamily="18" charset="0"/>
              </a:rPr>
              <a:t>Apostila de </a:t>
            </a:r>
            <a:r>
              <a:rPr lang="pt-BR" sz="1600" dirty="0" err="1">
                <a:latin typeface="+mn-lt"/>
                <a:cs typeface="Times New Roman" pitchFamily="18" charset="0"/>
              </a:rPr>
              <a:t>AutoCad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2004 </a:t>
            </a:r>
            <a:r>
              <a:rPr lang="pt-BR" sz="1600" dirty="0">
                <a:latin typeface="+mn-lt"/>
                <a:cs typeface="Times New Roman" pitchFamily="18" charset="0"/>
              </a:rPr>
              <a:t>– </a:t>
            </a:r>
            <a:r>
              <a:rPr lang="pt-BR" sz="1600" b="1" dirty="0">
                <a:latin typeface="+mn-lt"/>
                <a:cs typeface="Times New Roman" pitchFamily="18" charset="0"/>
              </a:rPr>
              <a:t>Autor </a:t>
            </a:r>
            <a:r>
              <a:rPr lang="pt-BR" sz="1600" dirty="0">
                <a:latin typeface="+mn-lt"/>
                <a:cs typeface="Times New Roman" pitchFamily="18" charset="0"/>
              </a:rPr>
              <a:t> - Prof. </a:t>
            </a:r>
            <a:r>
              <a:rPr lang="pt-BR" sz="1600" dirty="0" err="1">
                <a:latin typeface="+mn-lt"/>
                <a:cs typeface="Times New Roman" pitchFamily="18" charset="0"/>
              </a:rPr>
              <a:t>Nacir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Izidoro</a:t>
            </a:r>
            <a:endParaRPr lang="pt-BR" sz="16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 CETEC/CPS – Apostila de </a:t>
            </a:r>
            <a:r>
              <a:rPr lang="pt-BR" sz="1600" dirty="0" err="1">
                <a:latin typeface="+mn-lt"/>
                <a:cs typeface="Times New Roman" pitchFamily="18" charset="0"/>
              </a:rPr>
              <a:t>AutoCad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2007</a:t>
            </a:r>
            <a:r>
              <a:rPr lang="pt-BR" sz="1600" dirty="0">
                <a:latin typeface="+mn-lt"/>
                <a:cs typeface="Times New Roman" pitchFamily="18" charset="0"/>
              </a:rPr>
              <a:t> – </a:t>
            </a:r>
            <a:r>
              <a:rPr lang="pt-BR" sz="1600" b="1" dirty="0">
                <a:latin typeface="+mn-lt"/>
                <a:cs typeface="Times New Roman" pitchFamily="18" charset="0"/>
              </a:rPr>
              <a:t>Autor </a:t>
            </a:r>
            <a:r>
              <a:rPr lang="pt-BR" sz="1600" dirty="0">
                <a:latin typeface="+mn-lt"/>
                <a:cs typeface="Times New Roman" pitchFamily="18" charset="0"/>
              </a:rPr>
              <a:t>- </a:t>
            </a:r>
            <a:r>
              <a:rPr lang="pt-BR" sz="1600" dirty="0" err="1">
                <a:latin typeface="+mn-lt"/>
                <a:cs typeface="Times New Roman" pitchFamily="18" charset="0"/>
              </a:rPr>
              <a:t>Arisol</a:t>
            </a:r>
            <a:r>
              <a:rPr lang="pt-BR" sz="1600" dirty="0">
                <a:latin typeface="+mn-lt"/>
                <a:cs typeface="Times New Roman" pitchFamily="18" charset="0"/>
              </a:rPr>
              <a:t> Simone </a:t>
            </a:r>
            <a:r>
              <a:rPr lang="pt-BR" sz="1600" dirty="0" err="1">
                <a:latin typeface="+mn-lt"/>
                <a:cs typeface="Times New Roman" pitchFamily="18" charset="0"/>
              </a:rPr>
              <a:t>Sayuri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Tsuda</a:t>
            </a:r>
            <a:r>
              <a:rPr lang="pt-BR" sz="1600" dirty="0">
                <a:latin typeface="+mn-lt"/>
                <a:cs typeface="Times New Roman" pitchFamily="18" charset="0"/>
              </a:rPr>
              <a:t> Yamamoto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  </a:t>
            </a:r>
            <a:r>
              <a:rPr lang="pt-BR" sz="1600" dirty="0" err="1">
                <a:latin typeface="+mn-lt"/>
                <a:cs typeface="Times New Roman" pitchFamily="18" charset="0"/>
              </a:rPr>
              <a:t>AutoCad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2006</a:t>
            </a:r>
            <a:r>
              <a:rPr lang="pt-BR" sz="1600" dirty="0">
                <a:latin typeface="+mn-lt"/>
                <a:cs typeface="Times New Roman" pitchFamily="18" charset="0"/>
              </a:rPr>
              <a:t> – Utilizando totalmente – </a:t>
            </a:r>
            <a:r>
              <a:rPr lang="pt-BR" sz="1600" b="1" dirty="0">
                <a:latin typeface="+mn-lt"/>
                <a:cs typeface="Times New Roman" pitchFamily="18" charset="0"/>
              </a:rPr>
              <a:t>Autor </a:t>
            </a:r>
            <a:r>
              <a:rPr lang="pt-BR" sz="1600" dirty="0">
                <a:latin typeface="+mn-lt"/>
                <a:cs typeface="Times New Roman" pitchFamily="18" charset="0"/>
              </a:rPr>
              <a:t>- </a:t>
            </a:r>
            <a:r>
              <a:rPr lang="pt-BR" sz="1600" dirty="0" err="1">
                <a:latin typeface="+mn-lt"/>
                <a:cs typeface="Times New Roman" pitchFamily="18" charset="0"/>
              </a:rPr>
              <a:t>Roquemar</a:t>
            </a:r>
            <a:r>
              <a:rPr lang="pt-BR" sz="1600" dirty="0">
                <a:latin typeface="+mn-lt"/>
                <a:cs typeface="Times New Roman" pitchFamily="18" charset="0"/>
              </a:rPr>
              <a:t> Baldam &amp; Lourenço costa</a:t>
            </a:r>
          </a:p>
          <a:p>
            <a:pPr algn="just">
              <a:buFont typeface="Arial" pitchFamily="34" charset="0"/>
              <a:buChar char="•"/>
              <a:defRPr/>
            </a:pPr>
            <a:endParaRPr lang="pt-BR" sz="16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        LINE     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2071688"/>
            <a:ext cx="8501062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>
                <a:latin typeface="Constantia" pitchFamily="18" charset="0"/>
              </a:rPr>
              <a:t>  </a:t>
            </a:r>
            <a:r>
              <a:rPr lang="pt-BR" sz="1600" b="1">
                <a:latin typeface="Constantia" pitchFamily="18" charset="0"/>
              </a:rPr>
              <a:t>Line( Draw » Line );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>
                <a:latin typeface="Constantia" pitchFamily="18" charset="0"/>
              </a:rPr>
              <a:t> </a:t>
            </a:r>
            <a:r>
              <a:rPr lang="pt-BR" sz="1600" b="1">
                <a:latin typeface="Constantia" pitchFamily="18" charset="0"/>
              </a:rPr>
              <a:t>Command:  L + ENTER</a:t>
            </a:r>
            <a:r>
              <a:rPr lang="pt-BR" sz="1600">
                <a:latin typeface="Constantia" pitchFamily="18" charset="0"/>
              </a:rPr>
              <a:t>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 b="1">
                <a:latin typeface="Constantia" pitchFamily="18" charset="0"/>
              </a:rPr>
              <a:t> LINE Specify first point: P1 </a:t>
            </a:r>
            <a:r>
              <a:rPr lang="pt-BR" sz="1600">
                <a:latin typeface="Constantia" pitchFamily="18" charset="0"/>
              </a:rPr>
              <a:t>(Clique com botão esquerdo em ponto na tela);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>
                <a:latin typeface="Constantia" pitchFamily="18" charset="0"/>
              </a:rPr>
              <a:t> Specify next point or [ Undo ] : </a:t>
            </a:r>
            <a:r>
              <a:rPr lang="pt-BR" sz="1600" b="1">
                <a:latin typeface="Constantia" pitchFamily="18" charset="0"/>
              </a:rPr>
              <a:t>P2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>
                <a:latin typeface="Constantia" pitchFamily="18" charset="0"/>
              </a:rPr>
              <a:t> Specify next point or [Undo ] : Para confirmar a linha Tecle </a:t>
            </a:r>
            <a:r>
              <a:rPr lang="pt-BR" sz="1600" b="1">
                <a:latin typeface="Constantia" pitchFamily="18" charset="0"/>
              </a:rPr>
              <a:t>&lt;ENTER&gt;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 b="1">
                <a:latin typeface="Constantia" pitchFamily="18" charset="0"/>
              </a:rPr>
              <a:t> ENTER: </a:t>
            </a:r>
            <a:r>
              <a:rPr lang="pt-BR" sz="1600">
                <a:latin typeface="Constantia" pitchFamily="18" charset="0"/>
              </a:rPr>
              <a:t>Confirma o desenho;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 b="1">
                <a:latin typeface="Constantia" pitchFamily="18" charset="0"/>
              </a:rPr>
              <a:t> CANCEL: </a:t>
            </a:r>
            <a:r>
              <a:rPr lang="pt-BR" sz="1600">
                <a:latin typeface="Constantia" pitchFamily="18" charset="0"/>
              </a:rPr>
              <a:t>Cancela o Comando;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 b="1">
                <a:latin typeface="Constantia" pitchFamily="18" charset="0"/>
              </a:rPr>
              <a:t> CLOSE (C + ENTER): </a:t>
            </a:r>
            <a:r>
              <a:rPr lang="pt-BR" sz="1600">
                <a:latin typeface="Constantia" pitchFamily="18" charset="0"/>
              </a:rPr>
              <a:t>Fecha um polígono unindo o último ao primeiro segmento.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>
                <a:latin typeface="Constantia" pitchFamily="18" charset="0"/>
              </a:rPr>
              <a:t> </a:t>
            </a:r>
            <a:r>
              <a:rPr lang="pt-BR" sz="1600" b="1">
                <a:latin typeface="Constantia" pitchFamily="18" charset="0"/>
              </a:rPr>
              <a:t>UNDO (U + ENTER): </a:t>
            </a:r>
            <a:r>
              <a:rPr lang="pt-BR" sz="1600">
                <a:latin typeface="Constantia" pitchFamily="18" charset="0"/>
              </a:rPr>
              <a:t>Desfaz o último segmento desenhado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</a:pPr>
            <a:r>
              <a:rPr lang="pt-BR" sz="1600">
                <a:latin typeface="Constantia" pitchFamily="18" charset="0"/>
              </a:rPr>
              <a:t> </a:t>
            </a:r>
            <a:r>
              <a:rPr lang="pt-BR" sz="1600" b="1">
                <a:latin typeface="Constantia" pitchFamily="18" charset="0"/>
              </a:rPr>
              <a:t>CONTINUE: </a:t>
            </a:r>
            <a:r>
              <a:rPr lang="pt-BR" sz="1600">
                <a:latin typeface="Constantia" pitchFamily="18" charset="0"/>
              </a:rPr>
              <a:t>Para começar uma nova linha no último ponto dado, responda com um &lt;ENTER&gt;</a:t>
            </a:r>
          </a:p>
        </p:txBody>
      </p:sp>
      <p:pic>
        <p:nvPicPr>
          <p:cNvPr id="2048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5025" y="1500188"/>
            <a:ext cx="450850" cy="474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0" y="2143125"/>
            <a:ext cx="17811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        ERASE    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2071688"/>
            <a:ext cx="8501062" cy="254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 algn="just">
              <a:lnSpc>
                <a:spcPct val="150000"/>
              </a:lnSpc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2"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E + ENTER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2" algn="just">
              <a:lnSpc>
                <a:spcPct val="150000"/>
              </a:lnSpc>
              <a:buFont typeface="Arial" charset="0"/>
              <a:buChar char="•"/>
            </a:pPr>
            <a:r>
              <a:rPr lang="pt-BR" b="1" dirty="0">
                <a:latin typeface="Constantia" pitchFamily="18" charset="0"/>
              </a:rPr>
              <a:t> OBS: </a:t>
            </a:r>
            <a:r>
              <a:rPr lang="pt-BR" dirty="0">
                <a:latin typeface="Constantia" pitchFamily="18" charset="0"/>
              </a:rPr>
              <a:t>Após a realização da seleção, é necessário teclar &lt;ENTER&gt; para que possa alterar para o próximo estágio do comando.</a:t>
            </a:r>
          </a:p>
          <a:p>
            <a:pPr lvl="2"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NOTA:  </a:t>
            </a:r>
            <a:r>
              <a:rPr lang="pt-BR" dirty="0">
                <a:latin typeface="Constantia" pitchFamily="18" charset="0"/>
              </a:rPr>
              <a:t>A remoção de entidades nos desenho são também realizadas da </a:t>
            </a:r>
            <a:r>
              <a:rPr lang="pt-BR" b="1" dirty="0">
                <a:latin typeface="Constantia" pitchFamily="18" charset="0"/>
              </a:rPr>
              <a:t>tecla DEL.</a:t>
            </a:r>
            <a:endParaRPr lang="pt-BR" dirty="0">
              <a:latin typeface="Constantia" pitchFamily="18" charset="0"/>
            </a:endParaRPr>
          </a:p>
        </p:txBody>
      </p:sp>
      <p:pic>
        <p:nvPicPr>
          <p:cNvPr id="215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813" y="1500188"/>
            <a:ext cx="500062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CRITÉRIOS DE SELEÇÃO    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357188" y="2071688"/>
            <a:ext cx="850106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3" algn="just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Por </a:t>
            </a:r>
            <a:r>
              <a:rPr lang="pt-BR" dirty="0" err="1">
                <a:latin typeface="Constantia" pitchFamily="18" charset="0"/>
              </a:rPr>
              <a:t>Defaul</a:t>
            </a:r>
            <a:r>
              <a:rPr lang="pt-BR" dirty="0">
                <a:latin typeface="Constantia" pitchFamily="18" charset="0"/>
              </a:rPr>
              <a:t> o cursor troca para forma de um quadrinho (</a:t>
            </a:r>
            <a:r>
              <a:rPr lang="pt-BR" dirty="0" err="1">
                <a:latin typeface="Constantia" pitchFamily="18" charset="0"/>
              </a:rPr>
              <a:t>Pick</a:t>
            </a:r>
            <a:r>
              <a:rPr lang="pt-BR" dirty="0">
                <a:latin typeface="Constantia" pitchFamily="18" charset="0"/>
              </a:rPr>
              <a:t> Box), e a expressão </a:t>
            </a:r>
            <a:r>
              <a:rPr lang="pt-BR" b="1" i="1" dirty="0">
                <a:latin typeface="Constantia" pitchFamily="18" charset="0"/>
              </a:rPr>
              <a:t>“</a:t>
            </a:r>
            <a:r>
              <a:rPr lang="pt-BR" b="1" i="1" dirty="0" err="1">
                <a:latin typeface="Constantia" pitchFamily="18" charset="0"/>
              </a:rPr>
              <a:t>Select</a:t>
            </a:r>
            <a:r>
              <a:rPr lang="pt-BR" b="1" i="1" dirty="0">
                <a:latin typeface="Constantia" pitchFamily="18" charset="0"/>
              </a:rPr>
              <a:t> </a:t>
            </a:r>
            <a:r>
              <a:rPr lang="pt-BR" b="1" i="1" dirty="0" err="1">
                <a:latin typeface="Constantia" pitchFamily="18" charset="0"/>
              </a:rPr>
              <a:t>Objects</a:t>
            </a:r>
            <a:r>
              <a:rPr lang="pt-BR" b="1" i="1" dirty="0">
                <a:latin typeface="Constantia" pitchFamily="18" charset="0"/>
              </a:rPr>
              <a:t>..” </a:t>
            </a:r>
            <a:r>
              <a:rPr lang="pt-BR" dirty="0">
                <a:latin typeface="Constantia" pitchFamily="18" charset="0"/>
              </a:rPr>
              <a:t>é exibida na Barra de Comando.</a:t>
            </a:r>
          </a:p>
          <a:p>
            <a:pPr lvl="3" algn="just"/>
            <a:endParaRPr lang="pt-BR" dirty="0">
              <a:latin typeface="Constantia" pitchFamily="18" charset="0"/>
            </a:endParaRPr>
          </a:p>
          <a:p>
            <a:pPr lvl="3" algn="just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Neste momento podemos selecionar entidades uma a uma os objetos a serem trabalhados.</a:t>
            </a:r>
          </a:p>
          <a:p>
            <a:pPr lvl="3" algn="just"/>
            <a:endParaRPr lang="pt-BR" dirty="0">
              <a:latin typeface="Constantia" pitchFamily="18" charset="0"/>
            </a:endParaRPr>
          </a:p>
          <a:p>
            <a:pPr lvl="3" algn="just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Windows – Captura entidades que estão contidas inteiramente dentro de uma janela (da esquerda para direita ).</a:t>
            </a:r>
          </a:p>
          <a:p>
            <a:pPr lvl="3"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3"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3" algn="just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Windows </a:t>
            </a:r>
            <a:r>
              <a:rPr lang="pt-BR" dirty="0" err="1">
                <a:latin typeface="Constantia" pitchFamily="18" charset="0"/>
              </a:rPr>
              <a:t>Crossing</a:t>
            </a:r>
            <a:r>
              <a:rPr lang="pt-BR" dirty="0">
                <a:latin typeface="Constantia" pitchFamily="18" charset="0"/>
              </a:rPr>
              <a:t> – Captura entidades que estão dentro da janela ou que cruzam a linha tracejada de uma janela. ( da direita para a esquerda ).</a:t>
            </a:r>
          </a:p>
          <a:p>
            <a:pPr lvl="3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3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2"/>
            <a:r>
              <a:rPr lang="pt-BR" dirty="0">
                <a:latin typeface="Constantia" pitchFamily="18" charset="0"/>
              </a:rPr>
              <a:t>	</a:t>
            </a:r>
          </a:p>
        </p:txBody>
      </p:sp>
      <p:pic>
        <p:nvPicPr>
          <p:cNvPr id="163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571750"/>
            <a:ext cx="1238250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0538" y="3786188"/>
            <a:ext cx="122396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7050" y="5000625"/>
            <a:ext cx="1187450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4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383" y="1142984"/>
            <a:ext cx="3095625" cy="2543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COORDENADAS ABSOLUTAS CARTESIANA</a:t>
            </a:r>
            <a:endParaRPr lang="pt-BR" sz="32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9" name="CaixaDeTexto 8"/>
          <p:cNvSpPr txBox="1">
            <a:spLocks noChangeArrowheads="1"/>
          </p:cNvSpPr>
          <p:nvPr/>
        </p:nvSpPr>
        <p:spPr bwMode="auto">
          <a:xfrm>
            <a:off x="142844" y="1960563"/>
            <a:ext cx="8786874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2"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dirty="0" smtClean="0">
                <a:latin typeface="Constantia" pitchFamily="18" charset="0"/>
              </a:rPr>
              <a:t>  Quando precisamos construir um desenho com dimensões exatas no AutoCAD, necessitamos orientar esta construção fornecendo dados de sentido e valores pelo mouse ou digitando através do teclado.</a:t>
            </a:r>
          </a:p>
          <a:p>
            <a:pPr algn="just">
              <a:buFont typeface="Arial" charset="0"/>
              <a:buChar char="•"/>
            </a:pPr>
            <a:endParaRPr lang="pt-BR" b="1" dirty="0" smtClean="0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b="1" dirty="0" smtClean="0">
                <a:latin typeface="Constantia" pitchFamily="18" charset="0"/>
              </a:rPr>
              <a:t> IMPORTANTE : </a:t>
            </a:r>
          </a:p>
          <a:p>
            <a:pPr algn="just"/>
            <a:endParaRPr lang="pt-BR" dirty="0" smtClean="0">
              <a:latin typeface="Constantia" pitchFamily="18" charset="0"/>
            </a:endParaRPr>
          </a:p>
          <a:p>
            <a:pPr algn="just">
              <a:buFontTx/>
              <a:buChar char="-"/>
            </a:pPr>
            <a:r>
              <a:rPr lang="pt-BR" dirty="0" smtClean="0">
                <a:latin typeface="Constantia" pitchFamily="18" charset="0"/>
              </a:rPr>
              <a:t> A virgula separa os pontos coordenados ( X , Y ) em qualquer situação dentro do AutoCAD e o ponto separa números “quebrados”.</a:t>
            </a:r>
          </a:p>
          <a:p>
            <a:pPr algn="just">
              <a:buFontTx/>
              <a:buChar char="-"/>
            </a:pPr>
            <a:endParaRPr lang="pt-BR" dirty="0" smtClean="0">
              <a:latin typeface="Constantia" pitchFamily="18" charset="0"/>
            </a:endParaRPr>
          </a:p>
          <a:p>
            <a:pPr algn="just">
              <a:buFontTx/>
              <a:buChar char="-"/>
            </a:pPr>
            <a:r>
              <a:rPr lang="pt-BR" dirty="0" smtClean="0">
                <a:latin typeface="Constantia" pitchFamily="18" charset="0"/>
              </a:rPr>
              <a:t> A orientação X sempre será na horizontal – lembramos para direita  valores positivos (+) e para esquerda valores negativos (-).</a:t>
            </a:r>
          </a:p>
          <a:p>
            <a:pPr algn="just">
              <a:buFontTx/>
              <a:buChar char="-"/>
            </a:pPr>
            <a:endParaRPr lang="pt-BR" dirty="0" smtClean="0">
              <a:latin typeface="Constantia" pitchFamily="18" charset="0"/>
            </a:endParaRPr>
          </a:p>
          <a:p>
            <a:pPr algn="just">
              <a:buFontTx/>
              <a:buChar char="-"/>
            </a:pPr>
            <a:r>
              <a:rPr lang="pt-BR" dirty="0" smtClean="0">
                <a:latin typeface="Constantia" pitchFamily="18" charset="0"/>
              </a:rPr>
              <a:t> A orientação Y sempre será na vertical – lembramos que para cima valores positivos (+) e para baixo valores  negativos (-)</a:t>
            </a:r>
            <a:endParaRPr lang="pt-BR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28596" y="1296136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4000" i="1" dirty="0" smtClean="0">
                <a:solidFill>
                  <a:schemeClr val="tx1"/>
                </a:solidFill>
                <a:latin typeface="Impact" pitchFamily="34" charset="0"/>
              </a:rPr>
              <a:t> Introdução</a:t>
            </a:r>
            <a:endParaRPr lang="pt-BR" sz="40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8197" name="CaixaDeTexto 11"/>
          <p:cNvSpPr txBox="1">
            <a:spLocks noChangeArrowheads="1"/>
          </p:cNvSpPr>
          <p:nvPr/>
        </p:nvSpPr>
        <p:spPr bwMode="auto">
          <a:xfrm>
            <a:off x="357188" y="2214563"/>
            <a:ext cx="8501062" cy="438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A maioria das necessidades dos profissionais e das empresas, estão incluídas nos ensinamentos deste curso, que procura  ser ministrado de forma simples, objetiva e didática , explorando os recursos que o AutoCAD oferece. 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dirty="0" smtClean="0">
                <a:latin typeface="Constantia" pitchFamily="18" charset="0"/>
              </a:rPr>
              <a:t>Este </a:t>
            </a:r>
            <a:r>
              <a:rPr lang="pt-BR" dirty="0">
                <a:latin typeface="Constantia" pitchFamily="18" charset="0"/>
              </a:rPr>
              <a:t>curso tem como objetivo de auxiliar na fixação dos conceitos e procedimentos para o desenvolvimento de desenhos bidimensionais </a:t>
            </a:r>
            <a:r>
              <a:rPr lang="pt-BR" dirty="0" smtClean="0">
                <a:latin typeface="Constantia" pitchFamily="18" charset="0"/>
              </a:rPr>
              <a:t>e uma introdução ao ambiente </a:t>
            </a:r>
            <a:r>
              <a:rPr lang="pt-BR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dirty="0" smtClean="0">
                <a:latin typeface="Constantia" pitchFamily="18" charset="0"/>
              </a:rPr>
              <a:t>D com </a:t>
            </a:r>
            <a:r>
              <a:rPr lang="pt-BR" dirty="0">
                <a:latin typeface="Constantia" pitchFamily="18" charset="0"/>
              </a:rPr>
              <a:t>a utilização da ferramenta eletrônica AutoCAD.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Todos os conceitos podem ser desenvolvidos em qualquer versão do programa a partir do AutoCAD 2000i, pois os conceitos e métodos apresentam pouca ou nenhuma alteração entre as versões</a:t>
            </a:r>
          </a:p>
          <a:p>
            <a:pPr>
              <a:buFont typeface="Arial" charset="0"/>
              <a:buChar char="•"/>
            </a:pPr>
            <a:endParaRPr lang="en-US" dirty="0">
              <a:latin typeface="Constantia" pitchFamily="18" charset="0"/>
            </a:endParaRPr>
          </a:p>
          <a:p>
            <a:r>
              <a:rPr lang="en-US" dirty="0">
                <a:latin typeface="Constantia" pitchFamily="18" charset="0"/>
              </a:rPr>
              <a:t>  </a:t>
            </a:r>
            <a:endParaRPr lang="pt-BR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7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033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COORDENADAS ABSOLUTAS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CARTESIANA  - #</a:t>
            </a:r>
            <a:endParaRPr lang="pt-BR" sz="32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9" name="CaixaDeTexto 8"/>
          <p:cNvSpPr txBox="1">
            <a:spLocks noChangeArrowheads="1"/>
          </p:cNvSpPr>
          <p:nvPr/>
        </p:nvSpPr>
        <p:spPr bwMode="auto">
          <a:xfrm>
            <a:off x="357188" y="1960563"/>
            <a:ext cx="85010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Os pares ordenados sempre X e o primeiro termo e Y sempre é sempre. (X,Y)  </a:t>
            </a:r>
          </a:p>
        </p:txBody>
      </p:sp>
      <p:pic>
        <p:nvPicPr>
          <p:cNvPr id="184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38" y="2928938"/>
            <a:ext cx="5495925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COORDENADAS RELATIVAS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CARTESIANAS - @</a:t>
            </a:r>
            <a:endParaRPr lang="pt-BR" sz="32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9" name="CaixaDeTexto 8"/>
          <p:cNvSpPr txBox="1">
            <a:spLocks noChangeArrowheads="1"/>
          </p:cNvSpPr>
          <p:nvPr/>
        </p:nvSpPr>
        <p:spPr bwMode="auto">
          <a:xfrm>
            <a:off x="357188" y="2119313"/>
            <a:ext cx="8501062" cy="3278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 algn="just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As Coordenadas Relativas especificam uma distância em relação ao último ponto, podemos ser cartesianas (retangulares) ou polares.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IMPORTANTE : Quando desejarmos criar uma linha com uma certa distância a partir de um ponto qualquer, temos que “dizer”para o AutoCAD que aquele  é o ponto 0,0; para isso é só indicar antes da coordenadas o símbolo de @.</a:t>
            </a: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A Coordenada Relativa Cartesiana ou Retangular </a:t>
            </a:r>
            <a:r>
              <a:rPr lang="pt-BR" dirty="0">
                <a:latin typeface="Constantia" pitchFamily="18" charset="0"/>
              </a:rPr>
              <a:t>define o valor do deslocamento no eixo X e Y em relação ao último ponto dado.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500174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RELATIVAS </a:t>
            </a: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CARTESIANAS - @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2550" y="2805113"/>
            <a:ext cx="6434138" cy="205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500174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</a:t>
            </a:r>
            <a:r>
              <a:rPr lang="pt-BR" sz="3100" i="1" dirty="0" smtClean="0">
                <a:solidFill>
                  <a:schemeClr val="tx1"/>
                </a:solidFill>
                <a:latin typeface="Impact" pitchFamily="34" charset="0"/>
              </a:rPr>
              <a:t>EXEMPLO DE COORDENADAS RELATIVAS CARTESIANAS</a:t>
            </a:r>
            <a:endParaRPr lang="pt-BR" sz="31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 bwMode="auto">
          <a:xfrm>
            <a:off x="357158" y="2357430"/>
            <a:ext cx="5214974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8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i="1" dirty="0" smtClean="0">
                <a:latin typeface="Arial" pitchFamily="34" charset="0"/>
                <a:ea typeface="+mj-ea"/>
                <a:cs typeface="Arial" pitchFamily="34" charset="0"/>
              </a:rPr>
              <a:t>Comando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r>
              <a:rPr lang="pt-BR" b="1" i="1" dirty="0">
                <a:latin typeface="Arial" pitchFamily="34" charset="0"/>
                <a:ea typeface="+mj-ea"/>
                <a:cs typeface="Arial" pitchFamily="34" charset="0"/>
              </a:rPr>
              <a:t>LINE ( L+ENTER )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b="1" i="1" dirty="0">
              <a:latin typeface="Arial" pitchFamily="34" charset="0"/>
              <a:ea typeface="+mj-ea"/>
              <a:cs typeface="Arial" pitchFamily="34" charset="0"/>
            </a:endParaRP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ea typeface="+mj-ea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ea typeface="+mj-ea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ea typeface="+mj-ea"/>
                <a:cs typeface="Arial" pitchFamily="34" charset="0"/>
              </a:rPr>
              <a:t>: P1 (Ponto Qualquer) 	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@40,0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@0,10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@-10,0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@0,20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@-10,20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@-10, -20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@0,-20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@-10,0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@0,-10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&lt;ENTER&gt; finalizando</a:t>
            </a:r>
            <a:endParaRPr lang="pt-BR" sz="1600" b="1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1511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2857500"/>
            <a:ext cx="3067050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1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500174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</a:t>
            </a:r>
            <a:r>
              <a:rPr lang="pt-BR" sz="3100" i="1" dirty="0" smtClean="0">
                <a:solidFill>
                  <a:schemeClr val="tx1"/>
                </a:solidFill>
                <a:latin typeface="Impact" pitchFamily="34" charset="0"/>
              </a:rPr>
              <a:t>EXEMPLO DE COORDENADAS RELATIVAS CARTESIANAS</a:t>
            </a:r>
            <a:endParaRPr lang="pt-BR" sz="31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 bwMode="auto">
          <a:xfrm>
            <a:off x="357158" y="2357430"/>
            <a:ext cx="521497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9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i="1" dirty="0" smtClean="0">
                <a:latin typeface="Arial" pitchFamily="34" charset="0"/>
                <a:ea typeface="+mj-ea"/>
                <a:cs typeface="Arial" pitchFamily="34" charset="0"/>
              </a:rPr>
              <a:t>Comando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r>
              <a:rPr lang="pt-BR" b="1" i="1" dirty="0">
                <a:latin typeface="Arial" pitchFamily="34" charset="0"/>
                <a:ea typeface="+mj-ea"/>
                <a:cs typeface="Arial" pitchFamily="34" charset="0"/>
              </a:rPr>
              <a:t>LINE ( L+ENTER )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ea typeface="+mj-ea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ea typeface="+mj-ea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ea typeface="+mj-ea"/>
                <a:cs typeface="Arial" pitchFamily="34" charset="0"/>
              </a:rPr>
              <a:t>: P1 (Ponto Qualquer) </a:t>
            </a:r>
            <a:r>
              <a:rPr lang="pt-BR" sz="1600" b="1" i="1" dirty="0" smtClean="0">
                <a:latin typeface="Arial" pitchFamily="34" charset="0"/>
                <a:ea typeface="+mj-ea"/>
                <a:cs typeface="Arial" pitchFamily="34" charset="0"/>
              </a:rPr>
              <a:t>&lt;</a:t>
            </a:r>
            <a:r>
              <a:rPr lang="pt-BR" sz="1600" b="1" i="1" dirty="0">
                <a:latin typeface="Arial" pitchFamily="34" charset="0"/>
                <a:ea typeface="+mj-ea"/>
                <a:cs typeface="Arial" pitchFamily="34" charset="0"/>
              </a:rPr>
              <a:t>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@50,0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&lt;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@0,20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  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@-60,0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&lt;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@80,30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  &lt;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ENTER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@80,-30	 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@-60,0 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  &lt;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ENTER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@0,-20	 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 smtClean="0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: @50,0 	 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@0,-15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 &lt;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 smtClean="0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: @-140,0	 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CLOSE finalizando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1600" b="1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29704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78377" y="2928934"/>
            <a:ext cx="4794217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297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500174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</a:t>
            </a:r>
            <a:r>
              <a:rPr lang="pt-BR" sz="3100" i="1" dirty="0" smtClean="0">
                <a:solidFill>
                  <a:schemeClr val="tx1"/>
                </a:solidFill>
                <a:latin typeface="Impact" pitchFamily="34" charset="0"/>
              </a:rPr>
              <a:t>EXEMPLO DE COORDENADAS RELATIVAS CARTESIANAS</a:t>
            </a:r>
            <a:endParaRPr lang="pt-BR" sz="31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 bwMode="auto">
          <a:xfrm>
            <a:off x="357158" y="2357430"/>
            <a:ext cx="521497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9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2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i="1" dirty="0" smtClean="0">
                <a:latin typeface="Arial" pitchFamily="34" charset="0"/>
                <a:ea typeface="+mj-ea"/>
                <a:cs typeface="Arial" pitchFamily="34" charset="0"/>
              </a:rPr>
              <a:t>Comando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: </a:t>
            </a:r>
            <a:r>
              <a:rPr lang="pt-BR" b="1" i="1" dirty="0">
                <a:latin typeface="Arial" pitchFamily="34" charset="0"/>
                <a:ea typeface="+mj-ea"/>
                <a:cs typeface="Arial" pitchFamily="34" charset="0"/>
              </a:rPr>
              <a:t>LINE ( L+ENTER )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ea typeface="+mj-ea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ea typeface="+mj-ea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ea typeface="+mj-ea"/>
                <a:cs typeface="Arial" pitchFamily="34" charset="0"/>
              </a:rPr>
              <a:t>: P1 (Ponto Qualquer) 	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@50,0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@15,20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@0,30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@-5,0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@-25,-30 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 &lt;ENTER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 smtClean="0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: @-20,0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@-25,30 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@-5,0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: @0</a:t>
            </a:r>
            <a:r>
              <a:rPr lang="pt-BR" sz="16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,-30</a:t>
            </a:r>
            <a:r>
              <a:rPr lang="pt-BR" sz="16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@15,-20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To </a:t>
            </a:r>
            <a:r>
              <a:rPr lang="pt-BR" sz="1600" b="1" i="1" dirty="0" err="1">
                <a:latin typeface="Arial" pitchFamily="34" charset="0"/>
                <a:cs typeface="Arial" pitchFamily="34" charset="0"/>
              </a:rPr>
              <a:t>point</a:t>
            </a:r>
            <a:r>
              <a:rPr lang="pt-BR" sz="1600" b="1" i="1" dirty="0">
                <a:latin typeface="Arial" pitchFamily="34" charset="0"/>
                <a:cs typeface="Arial" pitchFamily="34" charset="0"/>
              </a:rPr>
              <a:t>: &lt;ENTER&gt; </a:t>
            </a:r>
            <a:r>
              <a:rPr lang="pt-BR" sz="1600" b="1" i="1" dirty="0" smtClean="0">
                <a:latin typeface="Arial" pitchFamily="34" charset="0"/>
                <a:cs typeface="Arial" pitchFamily="34" charset="0"/>
              </a:rPr>
              <a:t>finalizando</a:t>
            </a:r>
          </a:p>
          <a:p>
            <a:pPr lvl="1"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1600" b="1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546454"/>
            <a:ext cx="4013542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282" y="1382698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100" i="1" dirty="0" smtClean="0">
                <a:solidFill>
                  <a:schemeClr val="tx1"/>
                </a:solidFill>
                <a:latin typeface="Impact" pitchFamily="34" charset="0"/>
              </a:rPr>
              <a:t>EXEMPLO DE COORDENADAS RELATIVAS CARTESIANAS</a:t>
            </a:r>
            <a:endParaRPr lang="pt-BR" sz="31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 bwMode="auto">
          <a:xfrm>
            <a:off x="357158" y="2232016"/>
            <a:ext cx="521497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70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i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Comando: </a:t>
            </a:r>
            <a:r>
              <a:rPr lang="pt-BR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LINE ( L+ENTER )</a:t>
            </a:r>
          </a:p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b="1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LINE Specify first point 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1700" b="1" i="1" dirty="0">
                <a:latin typeface="Arial" pitchFamily="34" charset="0"/>
                <a:cs typeface="Arial" pitchFamily="34" charset="0"/>
              </a:rPr>
              <a:t>2,2 		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[Undo]: @5,0 </a:t>
            </a:r>
            <a:r>
              <a:rPr lang="pt-BR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Specify next point or [Undo]: @0,2.95 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[Close/Undo]: @-5,0 </a:t>
            </a:r>
            <a:r>
              <a:rPr lang="pt-BR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Specify next point or [Close/Undo]: C 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1700" b="1" i="1" dirty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7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Comando: ENTER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pt-BR" sz="17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LINE Specify first point: 2,4.95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[Undo]: @-0.6,0</a:t>
            </a:r>
            <a:r>
              <a:rPr lang="pt-BR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Specify next point or [Undo]: @2.1,0.63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[Close/Undo]: @2,0</a:t>
            </a:r>
            <a:r>
              <a:rPr lang="pt-BR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Specify next point or [Close/Undo]: @2.1,-0.63</a:t>
            </a:r>
            <a:r>
              <a:rPr lang="pt-BR" sz="1700" b="1" i="1" dirty="0">
                <a:latin typeface="Arial" pitchFamily="34" charset="0"/>
                <a:cs typeface="Arial" pitchFamily="34" charset="0"/>
              </a:rPr>
              <a:t> &lt;ENTER&gt;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[Close/Undo]: @-0.6,0	</a:t>
            </a:r>
            <a:r>
              <a:rPr lang="pt-BR" sz="17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&lt;ENTER&gt;</a:t>
            </a:r>
          </a:p>
          <a:p>
            <a:pPr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en-US" sz="1700" b="1" i="1" dirty="0">
                <a:latin typeface="Arial" pitchFamily="34" charset="0"/>
                <a:cs typeface="Arial" pitchFamily="34" charset="0"/>
              </a:rPr>
              <a:t>Specify next point or [Close/Undo]: ENTER</a:t>
            </a:r>
            <a:endParaRPr lang="pt-BR" sz="17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571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5" y="2141538"/>
            <a:ext cx="3959225" cy="250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3" y="5072063"/>
            <a:ext cx="4010025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115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7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5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allAtOnce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282" y="1382698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100" i="1" dirty="0" smtClean="0">
                <a:solidFill>
                  <a:schemeClr val="tx1"/>
                </a:solidFill>
                <a:latin typeface="Impact" pitchFamily="34" charset="0"/>
              </a:rPr>
              <a:t>EXEMPLO DE COORDENADAS RELATIVAS CARTESIANAS</a:t>
            </a:r>
            <a:endParaRPr lang="pt-BR" sz="31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16" name="Título 7"/>
          <p:cNvSpPr txBox="1">
            <a:spLocks/>
          </p:cNvSpPr>
          <p:nvPr/>
        </p:nvSpPr>
        <p:spPr bwMode="auto">
          <a:xfrm>
            <a:off x="357158" y="2071678"/>
            <a:ext cx="5929354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200" i="1" dirty="0" smtClean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sz="1200" b="1" i="1" dirty="0" smtClean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Comando</a:t>
            </a:r>
            <a:r>
              <a:rPr lang="pt-BR" sz="1200" b="1" i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: </a:t>
            </a:r>
            <a:r>
              <a:rPr lang="pt-BR" sz="1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ENTER</a:t>
            </a:r>
          </a:p>
          <a:p>
            <a:pPr algn="just" fontAlgn="auto"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800" b="1" i="1" dirty="0">
              <a:latin typeface="Arial" pitchFamily="34" charset="0"/>
              <a:ea typeface="+mj-ea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b="1" i="1" dirty="0">
                <a:latin typeface="Arial" pitchFamily="34" charset="0"/>
                <a:cs typeface="Arial" pitchFamily="34" charset="0"/>
              </a:rPr>
              <a:t>LINE Specify first point </a:t>
            </a:r>
            <a:r>
              <a:rPr lang="pt-BR" sz="1200" b="1" i="1" dirty="0">
                <a:latin typeface="Arial" pitchFamily="34" charset="0"/>
                <a:cs typeface="Arial" pitchFamily="34" charset="0"/>
              </a:rPr>
              <a:t>: </a:t>
            </a:r>
            <a:r>
              <a:rPr lang="en-US" sz="1200" b="1" dirty="0"/>
              <a:t>2.35,2.15</a:t>
            </a:r>
            <a:r>
              <a:rPr lang="en-US" sz="1200" b="1" i="1" dirty="0">
                <a:latin typeface="Arial" pitchFamily="34" charset="0"/>
                <a:cs typeface="Arial" pitchFamily="34" charset="0"/>
              </a:rPr>
              <a:t>		</a:t>
            </a:r>
            <a:r>
              <a:rPr lang="pt-BR" sz="1200" b="1" i="1" dirty="0">
                <a:latin typeface="Arial" pitchFamily="34" charset="0"/>
                <a:cs typeface="Arial" pitchFamily="34" charset="0"/>
              </a:rPr>
              <a:t>&lt;ENTER&gt;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[Undo]: </a:t>
            </a:r>
            <a:r>
              <a:rPr lang="en-US" sz="1200" b="1" dirty="0"/>
              <a:t>@1,0</a:t>
            </a:r>
            <a:r>
              <a:rPr lang="pt-BR" sz="12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b="1" i="1" dirty="0">
                <a:latin typeface="Arial" pitchFamily="34" charset="0"/>
                <a:cs typeface="Arial" pitchFamily="34" charset="0"/>
              </a:rPr>
              <a:t>Specify next point or [Undo]: </a:t>
            </a:r>
            <a:r>
              <a:rPr lang="en-US" sz="1200" b="1" dirty="0"/>
              <a:t>@0,2.1	</a:t>
            </a:r>
            <a:r>
              <a:rPr lang="pt-BR" sz="1200" b="1" i="1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pt-BR" sz="1200" b="1" i="1" dirty="0">
                <a:latin typeface="Arial" pitchFamily="34" charset="0"/>
                <a:cs typeface="Arial" pitchFamily="34" charset="0"/>
              </a:rPr>
              <a:t>&lt;ENTER&gt;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Specify next point or [Close/Undo]: </a:t>
            </a:r>
            <a:r>
              <a:rPr lang="en-US" sz="1200" b="1" dirty="0"/>
              <a:t>@-1,0</a:t>
            </a:r>
            <a:r>
              <a:rPr lang="pt-BR" sz="12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b="1" i="1" dirty="0">
                <a:latin typeface="Arial" pitchFamily="34" charset="0"/>
                <a:cs typeface="Arial" pitchFamily="34" charset="0"/>
              </a:rPr>
              <a:t>Specify next point or [Close/Undo]: C </a:t>
            </a:r>
            <a:r>
              <a:rPr lang="pt-BR" sz="1200" b="1" i="1" dirty="0">
                <a:latin typeface="Arial" pitchFamily="34" charset="0"/>
                <a:cs typeface="Arial" pitchFamily="34" charset="0"/>
              </a:rPr>
              <a:t>	 &lt;ENTER&gt;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800" b="1" i="1" dirty="0"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2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Comando: REC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i="1" dirty="0"/>
              <a:t>RECTANG Specify first corner point or [Chamfer/Elevation/Fillet/Thickness/Width]: </a:t>
            </a:r>
            <a:r>
              <a:rPr lang="en-US" sz="1200" b="1" i="1" dirty="0"/>
              <a:t>3.75,3.25</a:t>
            </a:r>
            <a:r>
              <a:rPr lang="pt-BR" sz="1200" b="1" i="1" dirty="0">
                <a:latin typeface="Arial" pitchFamily="34" charset="0"/>
                <a:cs typeface="Arial" pitchFamily="34" charset="0"/>
              </a:rPr>
              <a:t>		 &lt;ENTER&gt;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200" i="1" dirty="0"/>
              <a:t>Specify other corner point or [Area/Dimensions/Rotation]: </a:t>
            </a:r>
            <a:r>
              <a:rPr lang="en-US" sz="1200" b="1" i="1" dirty="0"/>
              <a:t>@2.6,1</a:t>
            </a:r>
            <a:r>
              <a:rPr lang="pt-BR" sz="1200" b="1" i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	 &lt;ENTER</a:t>
            </a:r>
            <a:r>
              <a:rPr lang="pt-BR" sz="1200" b="1" i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&gt;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1200" b="1" i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sz="1200" b="1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0" y="2571744"/>
            <a:ext cx="4286250" cy="291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uiExpand="1" build="allAtOnce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sp>
        <p:nvSpPr>
          <p:cNvPr id="7" name="Título 7"/>
          <p:cNvSpPr txBox="1">
            <a:spLocks/>
          </p:cNvSpPr>
          <p:nvPr/>
        </p:nvSpPr>
        <p:spPr>
          <a:xfrm>
            <a:off x="4500562" y="1311260"/>
            <a:ext cx="3357554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2000" i="1" dirty="0">
                <a:latin typeface="Impact" pitchFamily="34" charset="0"/>
                <a:ea typeface="+mj-ea"/>
                <a:cs typeface="+mj-cs"/>
              </a:rPr>
              <a:t>Escreva os comandos utilizado </a:t>
            </a: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4643438" y="1928802"/>
            <a:ext cx="1428760" cy="3643338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 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@25,0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@0,15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@25,-15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@15,0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@0,30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@-10,0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072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075" y="2643188"/>
            <a:ext cx="3582988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ítulo 7"/>
          <p:cNvSpPr txBox="1">
            <a:spLocks/>
          </p:cNvSpPr>
          <p:nvPr/>
        </p:nvSpPr>
        <p:spPr>
          <a:xfrm>
            <a:off x="6072198" y="2071678"/>
            <a:ext cx="1428760" cy="3500462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@-10,0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@0,-15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@-15, 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@0,15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@-15,0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@0,15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Título 7"/>
          <p:cNvSpPr txBox="1">
            <a:spLocks/>
          </p:cNvSpPr>
          <p:nvPr/>
        </p:nvSpPr>
        <p:spPr>
          <a:xfrm>
            <a:off x="4000496" y="5429264"/>
            <a:ext cx="5072098" cy="785818"/>
          </a:xfrm>
          <a:prstGeom prst="rect">
            <a:avLst/>
          </a:prstGeom>
        </p:spPr>
        <p:txBody>
          <a:bodyPr lIns="0" rIns="0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3600" i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sz="2000" i="1" dirty="0">
                <a:latin typeface="Arial" pitchFamily="34" charset="0"/>
                <a:ea typeface="+mj-ea"/>
                <a:cs typeface="Arial" pitchFamily="34" charset="0"/>
              </a:rPr>
              <a:t>Colocar cotas:  Comando =  </a:t>
            </a:r>
            <a:r>
              <a:rPr lang="pt-BR" sz="2000" i="1" dirty="0" err="1">
                <a:latin typeface="Arial" pitchFamily="34" charset="0"/>
                <a:ea typeface="+mj-ea"/>
                <a:cs typeface="Arial" pitchFamily="34" charset="0"/>
              </a:rPr>
              <a:t>dimlinear</a:t>
            </a:r>
            <a:r>
              <a:rPr lang="pt-BR" sz="2000" i="1" dirty="0">
                <a:latin typeface="Arial" pitchFamily="34" charset="0"/>
                <a:ea typeface="+mj-ea"/>
                <a:cs typeface="Arial" pitchFamily="34" charset="0"/>
              </a:rPr>
              <a:t> + </a:t>
            </a:r>
            <a:r>
              <a:rPr lang="pt-BR" sz="2000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sz="20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BR" sz="2000" i="1" dirty="0">
                <a:latin typeface="Arial" pitchFamily="34" charset="0"/>
                <a:ea typeface="+mj-ea"/>
                <a:cs typeface="Arial" pitchFamily="34" charset="0"/>
              </a:rPr>
              <a:t>Formatar cotas:  Comando = D + </a:t>
            </a:r>
            <a:r>
              <a:rPr lang="pt-BR" sz="2000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sz="2000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2" name="Título 7"/>
          <p:cNvSpPr txBox="1">
            <a:spLocks/>
          </p:cNvSpPr>
          <p:nvPr/>
        </p:nvSpPr>
        <p:spPr>
          <a:xfrm>
            <a:off x="7215206" y="2000240"/>
            <a:ext cx="1428760" cy="3071834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@-15,0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@0,-15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@10,0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@0,-20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@-10,0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@0,-25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4000504"/>
            <a:ext cx="2143125" cy="211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5" y="2076454"/>
            <a:ext cx="24098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15039" y="1981202"/>
            <a:ext cx="2543175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6578" y="1443040"/>
            <a:ext cx="1924050" cy="234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643174" y="3805257"/>
            <a:ext cx="3429000" cy="240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57938" y="3929066"/>
            <a:ext cx="2714625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28596" y="1296136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Conceitos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9221" name="CaixaDeTexto 11"/>
          <p:cNvSpPr txBox="1">
            <a:spLocks noChangeArrowheads="1"/>
          </p:cNvSpPr>
          <p:nvPr/>
        </p:nvSpPr>
        <p:spPr bwMode="auto">
          <a:xfrm>
            <a:off x="357188" y="2370134"/>
            <a:ext cx="8501062" cy="3831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en-US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CAD</a:t>
            </a:r>
            <a:r>
              <a:rPr lang="pt-BR" dirty="0">
                <a:latin typeface="Constantia" pitchFamily="18" charset="0"/>
              </a:rPr>
              <a:t> – A sigla CAD vem do inglês  “</a:t>
            </a:r>
            <a:r>
              <a:rPr lang="pt-BR" dirty="0" err="1">
                <a:latin typeface="Constantia" pitchFamily="18" charset="0"/>
              </a:rPr>
              <a:t>Computer</a:t>
            </a:r>
            <a:r>
              <a:rPr lang="pt-BR" dirty="0">
                <a:latin typeface="Constantia" pitchFamily="18" charset="0"/>
              </a:rPr>
              <a:t> </a:t>
            </a:r>
            <a:r>
              <a:rPr lang="pt-BR" dirty="0" err="1">
                <a:latin typeface="Constantia" pitchFamily="18" charset="0"/>
              </a:rPr>
              <a:t>Aidded</a:t>
            </a:r>
            <a:r>
              <a:rPr lang="pt-BR" dirty="0">
                <a:latin typeface="Constantia" pitchFamily="18" charset="0"/>
              </a:rPr>
              <a:t> Design” que significa Desenho Assistido por Computador. São Softwares específicos para geração de desenhos e projetos</a:t>
            </a:r>
            <a:r>
              <a:rPr lang="pt-BR" dirty="0" smtClean="0">
                <a:latin typeface="Constantia" pitchFamily="18" charset="0"/>
              </a:rPr>
              <a:t>.</a:t>
            </a:r>
            <a:endParaRPr lang="pt-BR" dirty="0">
              <a:latin typeface="Constantia" pitchFamily="18" charset="0"/>
            </a:endParaRP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AutoCAD </a:t>
            </a:r>
            <a:r>
              <a:rPr lang="pt-BR" dirty="0">
                <a:latin typeface="Constantia" pitchFamily="18" charset="0"/>
              </a:rPr>
              <a:t>-  </a:t>
            </a:r>
            <a:r>
              <a:rPr lang="pt-BR" dirty="0" smtClean="0">
                <a:latin typeface="Constantia" pitchFamily="18" charset="0"/>
              </a:rPr>
              <a:t>Programa (software), </a:t>
            </a:r>
            <a:r>
              <a:rPr lang="pt-BR" dirty="0">
                <a:latin typeface="Constantia" pitchFamily="18" charset="0"/>
              </a:rPr>
              <a:t>que se enquadra no conceito de tecnologia CAD é utilizado mundialmente para a criação de projetos em computador. Na verdade AutoCAD é o nome de um </a:t>
            </a:r>
            <a:r>
              <a:rPr lang="pt-BR" dirty="0" smtClean="0">
                <a:latin typeface="Constantia" pitchFamily="18" charset="0"/>
              </a:rPr>
              <a:t>produto, assim como Windows, Office (Word, Excel,...) etc. </a:t>
            </a:r>
            <a:endParaRPr lang="en-US" dirty="0">
              <a:latin typeface="Constantia" pitchFamily="18" charset="0"/>
            </a:endParaRPr>
          </a:p>
          <a:p>
            <a:pPr algn="just">
              <a:lnSpc>
                <a:spcPct val="150000"/>
              </a:lnSpc>
              <a:buFont typeface="Arial" charset="0"/>
              <a:buChar char="•"/>
            </a:pPr>
            <a:r>
              <a:rPr lang="en-US" b="1" dirty="0">
                <a:latin typeface="Constantia" pitchFamily="18" charset="0"/>
              </a:rPr>
              <a:t> Solid Works </a:t>
            </a:r>
            <a:r>
              <a:rPr lang="en-US" dirty="0">
                <a:latin typeface="Constantia" pitchFamily="18" charset="0"/>
              </a:rPr>
              <a:t>– </a:t>
            </a:r>
            <a:r>
              <a:rPr lang="pt-BR" dirty="0">
                <a:latin typeface="Constantia" pitchFamily="18" charset="0"/>
              </a:rPr>
              <a:t>Programa</a:t>
            </a:r>
            <a:r>
              <a:rPr lang="en-US" dirty="0">
                <a:latin typeface="Constantia" pitchFamily="18" charset="0"/>
              </a:rPr>
              <a:t> </a:t>
            </a:r>
            <a:r>
              <a:rPr lang="pt-BR" dirty="0">
                <a:latin typeface="Constantia" pitchFamily="18" charset="0"/>
              </a:rPr>
              <a:t>que se enquadra no conceito de tecnologia CAD é utilizado para </a:t>
            </a:r>
            <a:r>
              <a:rPr lang="pt-BR" b="1" dirty="0">
                <a:solidFill>
                  <a:srgbClr val="FF0000"/>
                </a:solidFill>
                <a:latin typeface="Constantia" pitchFamily="18" charset="0"/>
              </a:rPr>
              <a:t>MODELAGEM</a:t>
            </a:r>
            <a:r>
              <a:rPr lang="en-US" b="1" dirty="0">
                <a:solidFill>
                  <a:srgbClr val="FF0000"/>
                </a:solidFill>
                <a:latin typeface="Constantia" pitchFamily="18" charset="0"/>
              </a:rPr>
              <a:t> </a:t>
            </a:r>
            <a:r>
              <a:rPr lang="pt-BR" b="1" dirty="0">
                <a:solidFill>
                  <a:srgbClr val="FF0000"/>
                </a:solidFill>
                <a:latin typeface="Constantia" pitchFamily="18" charset="0"/>
              </a:rPr>
              <a:t>TRIDIMENSIONAL</a:t>
            </a:r>
            <a:r>
              <a:rPr lang="en-US" dirty="0">
                <a:solidFill>
                  <a:srgbClr val="FF0000"/>
                </a:solidFill>
                <a:latin typeface="Constantia" pitchFamily="18" charset="0"/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500"/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2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build="allAtOnce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>
          <a:xfrm>
            <a:off x="6215074" y="2143116"/>
            <a:ext cx="1428760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4714876" y="1928802"/>
            <a:ext cx="1428760" cy="4286280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 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175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4714875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ítulo 7"/>
          <p:cNvSpPr txBox="1">
            <a:spLocks/>
          </p:cNvSpPr>
          <p:nvPr/>
        </p:nvSpPr>
        <p:spPr>
          <a:xfrm>
            <a:off x="7715272" y="2143116"/>
            <a:ext cx="1428760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50" y="2143143"/>
            <a:ext cx="6183313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>
          <a:xfrm>
            <a:off x="6194436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>
          <a:xfrm>
            <a:off x="719456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819470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6" name="Título 7"/>
          <p:cNvSpPr txBox="1">
            <a:spLocks/>
          </p:cNvSpPr>
          <p:nvPr/>
        </p:nvSpPr>
        <p:spPr>
          <a:xfrm>
            <a:off x="7143768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 smtClean="0">
                <a:latin typeface="Arial" pitchFamily="34" charset="0"/>
                <a:cs typeface="Arial" pitchFamily="34" charset="0"/>
              </a:rPr>
              <a:t>_______</a:t>
            </a:r>
            <a:endParaRPr lang="pt-BR" i="1" dirty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819470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73" y="2714620"/>
            <a:ext cx="6749043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6" name="Título 7"/>
          <p:cNvSpPr txBox="1">
            <a:spLocks/>
          </p:cNvSpPr>
          <p:nvPr/>
        </p:nvSpPr>
        <p:spPr>
          <a:xfrm>
            <a:off x="7143768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 smtClean="0">
                <a:latin typeface="Arial" pitchFamily="34" charset="0"/>
                <a:cs typeface="Arial" pitchFamily="34" charset="0"/>
              </a:rPr>
              <a:t>_______</a:t>
            </a:r>
            <a:endParaRPr lang="pt-BR" i="1" dirty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819470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4415082"/>
            <a:ext cx="2317699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217" y="1980570"/>
            <a:ext cx="6636923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POLARES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1960563"/>
            <a:ext cx="850106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As Coordenadas relativa polar necessita do comprimento L (distância) e a abertura ângulo medido entre o eixo 0(zero) e a linha na qual pretende realizar.</a:t>
            </a:r>
          </a:p>
          <a:p>
            <a:pPr lvl="2"/>
            <a:endParaRPr lang="pt-BR">
              <a:latin typeface="Constantia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7263" y="3357563"/>
            <a:ext cx="7829550" cy="226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POLARES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28596" y="1714488"/>
            <a:ext cx="7572404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Command</a:t>
            </a:r>
            <a:r>
              <a:rPr lang="pt-BR" dirty="0">
                <a:latin typeface="+mn-lt"/>
              </a:rPr>
              <a:t>: </a:t>
            </a:r>
            <a:r>
              <a:rPr lang="pt-BR" b="1" dirty="0" err="1" smtClean="0">
                <a:latin typeface="+mn-lt"/>
              </a:rPr>
              <a:t>Line</a:t>
            </a:r>
            <a:endParaRPr lang="pt-BR" b="1" dirty="0" smtClean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From</a:t>
            </a: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Point</a:t>
            </a:r>
            <a:r>
              <a:rPr lang="pt-BR" dirty="0">
                <a:latin typeface="+mn-lt"/>
              </a:rPr>
              <a:t>: </a:t>
            </a:r>
            <a:r>
              <a:rPr lang="pt-BR" b="1" dirty="0">
                <a:latin typeface="+mn-lt"/>
              </a:rPr>
              <a:t>P1 (</a:t>
            </a:r>
            <a:r>
              <a:rPr lang="pt-BR" dirty="0">
                <a:latin typeface="+mn-lt"/>
              </a:rPr>
              <a:t>Ponto Qualquer)     </a:t>
            </a:r>
            <a:r>
              <a:rPr lang="pt-BR" b="1" dirty="0">
                <a:latin typeface="+mn-lt"/>
              </a:rPr>
              <a:t>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@</a:t>
            </a:r>
            <a:r>
              <a:rPr lang="pt-BR" b="1" dirty="0">
                <a:latin typeface="+mj-lt"/>
              </a:rPr>
              <a:t>25&lt; 0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solidFill>
                  <a:srgbClr val="00B0F0"/>
                </a:solidFill>
                <a:latin typeface="+mn-lt"/>
              </a:rPr>
              <a:t> 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@10&lt;60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>
                <a:latin typeface="+mj-lt"/>
              </a:rPr>
              <a:t>@10&lt;120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@25&lt;180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>
                <a:latin typeface="+mj-lt"/>
              </a:rPr>
              <a:t>@20&lt;135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@20&lt;270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>
                <a:latin typeface="+mj-lt"/>
              </a:rPr>
              <a:t>@5&lt;0	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5.6&lt;270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>
                <a:latin typeface="+mj-lt"/>
              </a:rPr>
              <a:t>@5&lt;180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@20&lt;270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>
                <a:latin typeface="+mj-lt"/>
              </a:rPr>
              <a:t>@20&lt;45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 finalizando</a:t>
            </a:r>
            <a:endParaRPr lang="pt-BR" dirty="0">
              <a:solidFill>
                <a:srgbClr val="00B0F0"/>
              </a:solidFill>
              <a:latin typeface="+mn-lt"/>
            </a:endParaRPr>
          </a:p>
        </p:txBody>
      </p:sp>
      <p:pic>
        <p:nvPicPr>
          <p:cNvPr id="22532" name="Picture 4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2977892"/>
            <a:ext cx="3737872" cy="28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POLARES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428596" y="1714488"/>
            <a:ext cx="4643470" cy="42473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Command</a:t>
            </a:r>
            <a:r>
              <a:rPr lang="pt-BR" dirty="0">
                <a:latin typeface="+mn-lt"/>
              </a:rPr>
              <a:t>: </a:t>
            </a:r>
            <a:r>
              <a:rPr lang="pt-BR" b="1" dirty="0" err="1" smtClean="0">
                <a:latin typeface="+mn-lt"/>
              </a:rPr>
              <a:t>Line</a:t>
            </a:r>
            <a:endParaRPr lang="pt-BR" b="1" dirty="0"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From</a:t>
            </a: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Point</a:t>
            </a:r>
            <a:r>
              <a:rPr lang="pt-BR" dirty="0">
                <a:latin typeface="+mn-lt"/>
              </a:rPr>
              <a:t>: </a:t>
            </a:r>
            <a:r>
              <a:rPr lang="pt-BR" b="1" dirty="0">
                <a:latin typeface="+mn-lt"/>
              </a:rPr>
              <a:t>P1 (</a:t>
            </a:r>
            <a:r>
              <a:rPr lang="pt-BR" dirty="0">
                <a:latin typeface="+mn-lt"/>
              </a:rPr>
              <a:t>Ponto Qualquer)     </a:t>
            </a:r>
            <a:r>
              <a:rPr lang="pt-BR" b="1" dirty="0">
                <a:latin typeface="+mn-lt"/>
              </a:rPr>
              <a:t>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@</a:t>
            </a:r>
            <a:r>
              <a:rPr lang="pt-BR" b="1" dirty="0" smtClean="0">
                <a:latin typeface="+mj-lt"/>
              </a:rPr>
              <a:t>20&lt; </a:t>
            </a:r>
            <a:r>
              <a:rPr lang="pt-BR" b="1" dirty="0">
                <a:latin typeface="+mj-lt"/>
              </a:rPr>
              <a:t>0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solidFill>
                  <a:srgbClr val="00B0F0"/>
                </a:solidFill>
                <a:latin typeface="+mn-lt"/>
              </a:rPr>
              <a:t> 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@5&lt;30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@25&lt;90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@15&lt;120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@5&lt;90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@6.5&lt;0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@2.5&lt;90</a:t>
            </a:r>
            <a:r>
              <a:rPr lang="pt-BR" b="1" dirty="0">
                <a:latin typeface="+mj-lt"/>
              </a:rPr>
              <a:t>	</a:t>
            </a:r>
            <a:r>
              <a:rPr lang="pt-BR" b="1" dirty="0" smtClean="0">
                <a:latin typeface="+mn-lt"/>
              </a:rPr>
              <a:t> </a:t>
            </a:r>
            <a:r>
              <a:rPr lang="pt-BR" b="1" dirty="0">
                <a:latin typeface="+mn-lt"/>
              </a:rPr>
              <a:t>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@6.5&lt;180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 smtClean="0">
                <a:latin typeface="+mn-lt"/>
              </a:rPr>
              <a:t> </a:t>
            </a:r>
            <a:r>
              <a:rPr lang="pt-BR" b="1" dirty="0">
                <a:latin typeface="+mn-lt"/>
              </a:rPr>
              <a:t>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@8.8&lt;60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22.46&lt;180</a:t>
            </a:r>
            <a:r>
              <a:rPr lang="pt-BR" b="1" dirty="0" smtClean="0">
                <a:solidFill>
                  <a:srgbClr val="00B0F0"/>
                </a:solidFill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srgbClr val="00B0F0"/>
              </a:solidFill>
              <a:latin typeface="+mn-lt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4500530" y="2428868"/>
            <a:ext cx="4643470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dirty="0">
              <a:latin typeface="+mn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 smtClean="0">
                <a:latin typeface="+mn-lt"/>
              </a:rPr>
              <a:t> </a:t>
            </a:r>
            <a:r>
              <a:rPr lang="pt-BR" b="1" dirty="0">
                <a:latin typeface="+mn-lt"/>
              </a:rPr>
              <a:t>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n-lt"/>
              </a:rPr>
              <a:t>@</a:t>
            </a:r>
            <a:r>
              <a:rPr lang="pt-BR" b="1" dirty="0" smtClean="0">
                <a:latin typeface="+mj-lt"/>
              </a:rPr>
              <a:t>8.8&lt;300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solidFill>
                  <a:srgbClr val="00B0F0"/>
                </a:solidFill>
                <a:latin typeface="+mn-lt"/>
              </a:rPr>
              <a:t> 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@6.5&lt;180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 smtClean="0">
                <a:latin typeface="+mn-lt"/>
              </a:rPr>
              <a:t>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@2.5&lt;270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@6.5&lt;0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@5&lt;270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 smtClean="0">
                <a:solidFill>
                  <a:srgbClr val="00B0F0"/>
                </a:solidFill>
                <a:latin typeface="+mn-lt"/>
              </a:rPr>
              <a:t> 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@15&lt;240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 smtClean="0">
                <a:latin typeface="+mn-lt"/>
              </a:rPr>
              <a:t> To </a:t>
            </a:r>
            <a:r>
              <a:rPr lang="pt-BR" b="1" dirty="0" err="1" smtClean="0">
                <a:latin typeface="+mn-lt"/>
              </a:rPr>
              <a:t>point</a:t>
            </a:r>
            <a:r>
              <a:rPr lang="pt-BR" b="1" dirty="0" smtClean="0">
                <a:latin typeface="+mn-lt"/>
              </a:rPr>
              <a:t>:  </a:t>
            </a:r>
            <a:r>
              <a:rPr lang="pt-BR" b="1" dirty="0" smtClean="0">
                <a:latin typeface="+mj-lt"/>
              </a:rPr>
              <a:t>@25&lt;270	</a:t>
            </a:r>
            <a:r>
              <a:rPr lang="pt-BR" b="1" dirty="0" smtClean="0">
                <a:latin typeface="+mn-lt"/>
              </a:rPr>
              <a:t> &lt;</a:t>
            </a:r>
            <a:r>
              <a:rPr lang="pt-BR" b="1" dirty="0" err="1" smtClean="0">
                <a:latin typeface="+mn-lt"/>
              </a:rPr>
              <a:t>Enter</a:t>
            </a:r>
            <a:r>
              <a:rPr lang="pt-BR" b="1" dirty="0" smtClean="0">
                <a:latin typeface="+mn-lt"/>
              </a:rPr>
              <a:t>&gt;</a:t>
            </a:r>
            <a:endParaRPr lang="pt-BR" b="1" dirty="0" smtClean="0"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 smtClean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@5&lt;330</a:t>
            </a:r>
            <a:r>
              <a:rPr lang="pt-BR" b="1" dirty="0" smtClean="0">
                <a:solidFill>
                  <a:srgbClr val="00B0F0"/>
                </a:solidFill>
                <a:latin typeface="+mn-lt"/>
              </a:rPr>
              <a:t> 	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1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 finalizando</a:t>
            </a:r>
            <a:endParaRPr lang="pt-BR" dirty="0">
              <a:latin typeface="+mn-lt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60" y="2071678"/>
            <a:ext cx="4179064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5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4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7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0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9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5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8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1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4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4080" y="2143116"/>
            <a:ext cx="2437656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9955" y="1626190"/>
            <a:ext cx="2289301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54653" y="1857364"/>
            <a:ext cx="2646437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" y="4452955"/>
            <a:ext cx="3043238" cy="154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62245" y="4235082"/>
            <a:ext cx="2138449" cy="198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4550" y="3912206"/>
            <a:ext cx="3004445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22535" name="Picture 7" descr="01_imagem_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89025" y="2357438"/>
            <a:ext cx="7126288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 txBox="1">
            <a:spLocks/>
          </p:cNvSpPr>
          <p:nvPr/>
        </p:nvSpPr>
        <p:spPr>
          <a:xfrm>
            <a:off x="214314" y="1309018"/>
            <a:ext cx="7929586" cy="714380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>
                <a:latin typeface="Impact" pitchFamily="34" charset="0"/>
                <a:ea typeface="+mj-ea"/>
                <a:cs typeface="+mj-cs"/>
              </a:rPr>
              <a:t>   Exercícios</a:t>
            </a:r>
            <a:endParaRPr lang="pt-BR" sz="3600" i="1" dirty="0"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116738" name="Picture 2" descr="01_imagem_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6950" y="2071688"/>
            <a:ext cx="4376738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6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28596" y="1153260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Reconhecer o Ambiente de Trabalho</a:t>
            </a:r>
            <a:endParaRPr lang="pt-BR" sz="32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10246" name="Picture 6" descr="caixa_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75" y="2328863"/>
            <a:ext cx="54006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9"/>
          <p:cNvSpPr txBox="1">
            <a:spLocks/>
          </p:cNvSpPr>
          <p:nvPr/>
        </p:nvSpPr>
        <p:spPr bwMode="auto">
          <a:xfrm>
            <a:off x="142844" y="2000240"/>
            <a:ext cx="33575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8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2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dirty="0">
                <a:latin typeface="+mn-lt"/>
              </a:rPr>
              <a:t>Assim que o programa é aberto uma caixa de diálogo é apresentada, sendo necessário indicar qual o ambiente será utilizado, o </a:t>
            </a:r>
            <a:r>
              <a:rPr lang="pt-BR" b="1" i="1" dirty="0">
                <a:solidFill>
                  <a:srgbClr val="FF0000"/>
                </a:solidFill>
                <a:latin typeface="+mn-lt"/>
              </a:rPr>
              <a:t>AutoCAD </a:t>
            </a:r>
            <a:r>
              <a:rPr lang="pt-BR" b="1" i="1" dirty="0" err="1">
                <a:solidFill>
                  <a:srgbClr val="FF0000"/>
                </a:solidFill>
                <a:latin typeface="+mn-lt"/>
              </a:rPr>
              <a:t>Classic</a:t>
            </a:r>
            <a:r>
              <a:rPr lang="pt-BR" i="1" dirty="0">
                <a:latin typeface="+mn-lt"/>
              </a:rPr>
              <a:t> </a:t>
            </a:r>
            <a:r>
              <a:rPr lang="pt-BR" dirty="0">
                <a:latin typeface="+mn-lt"/>
              </a:rPr>
              <a:t>para projetos bidimensionais ou o </a:t>
            </a:r>
            <a:r>
              <a:rPr lang="pt-BR" sz="1600" b="1" i="1" dirty="0">
                <a:solidFill>
                  <a:srgbClr val="FF0000"/>
                </a:solidFill>
                <a:latin typeface="+mn-lt"/>
              </a:rPr>
              <a:t>3D </a:t>
            </a:r>
            <a:r>
              <a:rPr lang="pt-BR" sz="1600" b="1" i="1" dirty="0" err="1">
                <a:solidFill>
                  <a:srgbClr val="FF0000"/>
                </a:solidFill>
                <a:latin typeface="+mn-lt"/>
              </a:rPr>
              <a:t>Modeling</a:t>
            </a:r>
            <a:r>
              <a:rPr lang="pt-BR" i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pt-BR" b="1" i="1" dirty="0">
                <a:latin typeface="+mn-lt"/>
              </a:rPr>
              <a:t> </a:t>
            </a:r>
            <a:r>
              <a:rPr lang="pt-BR" dirty="0">
                <a:latin typeface="+mn-lt"/>
              </a:rPr>
              <a:t>para projetos tridimensionais.</a:t>
            </a:r>
          </a:p>
          <a:p>
            <a:pPr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dirty="0">
              <a:latin typeface="+mn-lt"/>
            </a:endParaRPr>
          </a:p>
          <a:p>
            <a:pPr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dirty="0">
                <a:latin typeface="+mn-lt"/>
              </a:rPr>
              <a:t>Selecione a opção AutoCAD </a:t>
            </a:r>
            <a:r>
              <a:rPr lang="pt-BR" dirty="0" err="1">
                <a:latin typeface="+mn-lt"/>
              </a:rPr>
              <a:t>Classic</a:t>
            </a:r>
            <a:r>
              <a:rPr lang="pt-BR" dirty="0">
                <a:latin typeface="+mn-lt"/>
              </a:rPr>
              <a:t> e desative a apresentação dessa caixa de diálogo clicando sobre a opção </a:t>
            </a:r>
            <a:r>
              <a:rPr lang="pt-BR" b="1" dirty="0" err="1">
                <a:solidFill>
                  <a:srgbClr val="FF0000"/>
                </a:solidFill>
                <a:latin typeface="+mn-lt"/>
              </a:rPr>
              <a:t>Don´</a:t>
            </a:r>
            <a:r>
              <a:rPr lang="pt-BR" b="1" dirty="0">
                <a:solidFill>
                  <a:srgbClr val="FF0000"/>
                </a:solidFill>
                <a:latin typeface="+mn-lt"/>
              </a:rPr>
              <a:t>t Show me </a:t>
            </a:r>
            <a:r>
              <a:rPr lang="pt-BR" b="1" dirty="0" err="1">
                <a:solidFill>
                  <a:srgbClr val="FF0000"/>
                </a:solidFill>
                <a:latin typeface="+mn-lt"/>
              </a:rPr>
              <a:t>this</a:t>
            </a:r>
            <a:r>
              <a:rPr lang="pt-BR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pt-BR" b="1" dirty="0" err="1">
                <a:solidFill>
                  <a:srgbClr val="FF0000"/>
                </a:solidFill>
                <a:latin typeface="+mn-lt"/>
              </a:rPr>
              <a:t>again</a:t>
            </a:r>
            <a:r>
              <a:rPr lang="pt-BR" b="1" dirty="0">
                <a:solidFill>
                  <a:srgbClr val="FF0000"/>
                </a:solidFill>
                <a:latin typeface="+mn-lt"/>
              </a:rPr>
              <a:t>.</a:t>
            </a:r>
            <a:endParaRPr lang="pt-BR" b="1" i="1" dirty="0">
              <a:solidFill>
                <a:srgbClr val="FF0000"/>
              </a:solidFill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>
          <a:xfrm>
            <a:off x="3286116" y="5357826"/>
            <a:ext cx="5572164" cy="785818"/>
          </a:xfrm>
          <a:prstGeom prst="rect">
            <a:avLst/>
          </a:prstGeom>
        </p:spPr>
        <p:txBody>
          <a:bodyPr lIns="0" rIns="0" bIns="0" anchor="b">
            <a:normAutofit fontScale="92500"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sz="3600" i="1" dirty="0"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pt-BR" sz="2000" i="1" dirty="0">
                <a:latin typeface="Arial" pitchFamily="34" charset="0"/>
                <a:ea typeface="+mj-ea"/>
                <a:cs typeface="Arial" pitchFamily="34" charset="0"/>
              </a:rPr>
              <a:t>Colocar cotas:  Comando =  </a:t>
            </a:r>
            <a:r>
              <a:rPr lang="pt-BR" sz="2000" i="1" dirty="0" err="1">
                <a:latin typeface="Arial" pitchFamily="34" charset="0"/>
                <a:ea typeface="+mj-ea"/>
                <a:cs typeface="Arial" pitchFamily="34" charset="0"/>
              </a:rPr>
              <a:t>dimlinear</a:t>
            </a:r>
            <a:r>
              <a:rPr lang="pt-BR" sz="2000" i="1" dirty="0">
                <a:latin typeface="Arial" pitchFamily="34" charset="0"/>
                <a:ea typeface="+mj-ea"/>
                <a:cs typeface="Arial" pitchFamily="34" charset="0"/>
              </a:rPr>
              <a:t> + </a:t>
            </a:r>
            <a:r>
              <a:rPr lang="pt-BR" sz="2000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sz="20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pt-BR" sz="2000" i="1" dirty="0">
                <a:latin typeface="Arial" pitchFamily="34" charset="0"/>
                <a:ea typeface="+mj-ea"/>
                <a:cs typeface="Arial" pitchFamily="34" charset="0"/>
              </a:rPr>
              <a:t>Formatar cotas:  Comando = D + </a:t>
            </a:r>
            <a:r>
              <a:rPr lang="pt-BR" sz="2000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sz="2000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4572000" y="2285992"/>
            <a:ext cx="1428760" cy="3357586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 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@30&lt;120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@30&lt;240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@-30&lt;0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@30&lt;-60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 30&lt;240</a:t>
            </a: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@</a:t>
            </a:r>
            <a:r>
              <a:rPr lang="pt-BR" i="1" dirty="0">
                <a:latin typeface="Arial" pitchFamily="34" charset="0"/>
                <a:cs typeface="Arial" pitchFamily="34" charset="0"/>
              </a:rPr>
              <a:t>30&lt;0</a:t>
            </a: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072198" y="2214554"/>
            <a:ext cx="1428760" cy="4214842"/>
          </a:xfrm>
          <a:prstGeom prst="rect">
            <a:avLst/>
          </a:prstGeom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 30&lt;-60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 30&lt;60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 30&lt;0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 30&lt;120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 30&lt;60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@-30&lt;0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789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452688"/>
            <a:ext cx="2676525" cy="3190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3891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428875"/>
            <a:ext cx="4214812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478631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78644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78657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Título 7"/>
          <p:cNvSpPr txBox="1">
            <a:spLocks/>
          </p:cNvSpPr>
          <p:nvPr/>
        </p:nvSpPr>
        <p:spPr>
          <a:xfrm>
            <a:off x="778671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7"/>
          <p:cNvSpPr txBox="1">
            <a:spLocks/>
          </p:cNvSpPr>
          <p:nvPr/>
        </p:nvSpPr>
        <p:spPr>
          <a:xfrm>
            <a:off x="5072066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607219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707233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8072462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39945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084388"/>
            <a:ext cx="4714875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4096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479675"/>
            <a:ext cx="3124200" cy="3163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6929454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3929058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492919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5929322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1" name="Título 7"/>
          <p:cNvSpPr txBox="1">
            <a:spLocks/>
          </p:cNvSpPr>
          <p:nvPr/>
        </p:nvSpPr>
        <p:spPr>
          <a:xfrm>
            <a:off x="792958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419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3" y="2143125"/>
            <a:ext cx="4113212" cy="395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7715272" y="2000240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4714876" y="1643050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5715008" y="2000240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6715140" y="2000240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309018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4301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5" y="2357438"/>
            <a:ext cx="4735513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814390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14350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14363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714376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AUTOMATICAS ORTOGONAIS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0" y="1857375"/>
            <a:ext cx="850106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buFont typeface="Arial" charset="0"/>
              <a:buChar char="•"/>
            </a:pPr>
            <a:endParaRPr lang="pt-BR" dirty="0">
              <a:latin typeface="Constantia" pitchFamily="18" charset="0"/>
            </a:endParaRPr>
          </a:p>
          <a:p>
            <a:pPr lvl="2">
              <a:buFont typeface="Arial" charset="0"/>
              <a:buChar char="•"/>
            </a:pPr>
            <a:r>
              <a:rPr lang="pt-BR" dirty="0">
                <a:latin typeface="Constantia" pitchFamily="18" charset="0"/>
              </a:rPr>
              <a:t> Empurrando o mouse para o lado que se quer construir a linha vertical ou horizontal, </a:t>
            </a:r>
            <a:r>
              <a:rPr lang="pt-BR" b="1" dirty="0">
                <a:latin typeface="Constantia" pitchFamily="18" charset="0"/>
              </a:rPr>
              <a:t>sendo que o ORTHO deve estar acionado.</a:t>
            </a:r>
            <a:r>
              <a:rPr lang="pt-BR" dirty="0">
                <a:latin typeface="Constantia" pitchFamily="18" charset="0"/>
              </a:rPr>
              <a:t> </a:t>
            </a:r>
          </a:p>
          <a:p>
            <a:pPr lvl="2"/>
            <a:endParaRPr lang="pt-BR" dirty="0">
              <a:latin typeface="Constantia" pitchFamily="18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0" y="2500313"/>
            <a:ext cx="8501063" cy="3692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pt-BR" dirty="0">
              <a:latin typeface="+mn-lt"/>
            </a:endParaRPr>
          </a:p>
          <a:p>
            <a:pPr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Command</a:t>
            </a:r>
            <a:r>
              <a:rPr lang="pt-BR" dirty="0">
                <a:latin typeface="+mn-lt"/>
              </a:rPr>
              <a:t>: </a:t>
            </a:r>
            <a:r>
              <a:rPr lang="pt-BR" b="1" dirty="0" err="1">
                <a:latin typeface="+mn-lt"/>
              </a:rPr>
              <a:t>Line</a:t>
            </a:r>
            <a:endParaRPr lang="pt-BR" b="1" dirty="0">
              <a:latin typeface="+mn-lt"/>
            </a:endParaRPr>
          </a:p>
          <a:p>
            <a:pPr lvl="2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From</a:t>
            </a:r>
            <a:r>
              <a:rPr lang="pt-BR" dirty="0">
                <a:latin typeface="+mn-lt"/>
              </a:rPr>
              <a:t> </a:t>
            </a:r>
            <a:r>
              <a:rPr lang="pt-BR" dirty="0" err="1">
                <a:latin typeface="+mn-lt"/>
              </a:rPr>
              <a:t>Point</a:t>
            </a:r>
            <a:r>
              <a:rPr lang="pt-BR" dirty="0">
                <a:latin typeface="+mn-lt"/>
              </a:rPr>
              <a:t>: </a:t>
            </a:r>
            <a:r>
              <a:rPr lang="pt-BR" b="1" dirty="0">
                <a:latin typeface="+mn-lt"/>
              </a:rPr>
              <a:t>P1 (</a:t>
            </a:r>
            <a:r>
              <a:rPr lang="pt-BR" dirty="0">
                <a:latin typeface="+mn-lt"/>
              </a:rPr>
              <a:t>Ponto Qualquer)    </a:t>
            </a:r>
            <a:r>
              <a:rPr lang="pt-BR" b="1" dirty="0">
                <a:latin typeface="+mn-lt"/>
              </a:rPr>
              <a:t>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</a:t>
            </a:r>
            <a:r>
              <a:rPr lang="pt-BR" b="1" dirty="0" smtClean="0">
                <a:latin typeface="+mn-lt"/>
              </a:rPr>
              <a:t>     </a:t>
            </a:r>
            <a:r>
              <a:rPr lang="pt-BR" b="1" dirty="0" smtClean="0">
                <a:latin typeface="+mj-lt"/>
              </a:rPr>
              <a:t>30 	</a:t>
            </a:r>
            <a:r>
              <a:rPr lang="pt-BR" b="1" dirty="0" smtClean="0">
                <a:latin typeface="+mn-lt"/>
              </a:rPr>
              <a:t> </a:t>
            </a:r>
            <a:r>
              <a:rPr lang="pt-BR" b="1" dirty="0">
                <a:latin typeface="+mn-lt"/>
              </a:rPr>
              <a:t>	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solidFill>
                  <a:srgbClr val="00B0F0"/>
                </a:solidFill>
                <a:latin typeface="+mn-lt"/>
              </a:rPr>
              <a:t> 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n-lt"/>
              </a:rPr>
              <a:t>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10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	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</a:t>
            </a:r>
            <a:r>
              <a:rPr lang="pt-BR" b="1" dirty="0" smtClean="0">
                <a:latin typeface="+mn-lt"/>
              </a:rPr>
              <a:t>     </a:t>
            </a:r>
            <a:r>
              <a:rPr lang="pt-BR" b="1" dirty="0">
                <a:latin typeface="+mj-lt"/>
              </a:rPr>
              <a:t>10	</a:t>
            </a:r>
            <a:r>
              <a:rPr lang="pt-BR" b="1" dirty="0">
                <a:latin typeface="+mn-lt"/>
              </a:rPr>
              <a:t> 	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20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	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>
                <a:latin typeface="+mj-lt"/>
              </a:rPr>
              <a:t>@-10,20	</a:t>
            </a:r>
            <a:r>
              <a:rPr lang="pt-BR" b="1" dirty="0">
                <a:latin typeface="+mn-lt"/>
              </a:rPr>
              <a:t>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@-10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,-20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n-lt"/>
              </a:rPr>
              <a:t> </a:t>
            </a:r>
            <a:r>
              <a:rPr lang="pt-BR" b="1" dirty="0" smtClean="0">
                <a:latin typeface="+mj-lt"/>
              </a:rPr>
              <a:t>20</a:t>
            </a:r>
            <a:r>
              <a:rPr lang="pt-BR" b="1" dirty="0">
                <a:latin typeface="+mj-lt"/>
              </a:rPr>
              <a:t>	</a:t>
            </a:r>
            <a:r>
              <a:rPr lang="pt-BR" b="1" dirty="0">
                <a:latin typeface="+mn-lt"/>
              </a:rPr>
              <a:t> 	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 </a:t>
            </a:r>
            <a:r>
              <a:rPr lang="pt-BR" b="1" dirty="0" smtClean="0">
                <a:solidFill>
                  <a:srgbClr val="00B0F0"/>
                </a:solidFill>
                <a:latin typeface="+mn-lt"/>
              </a:rPr>
              <a:t>    </a:t>
            </a:r>
            <a:r>
              <a:rPr lang="pt-BR" b="1" dirty="0" smtClean="0">
                <a:solidFill>
                  <a:srgbClr val="00B0F0"/>
                </a:solidFill>
                <a:latin typeface="+mj-lt"/>
              </a:rPr>
              <a:t>10</a:t>
            </a:r>
            <a:r>
              <a:rPr lang="pt-BR" b="1" dirty="0">
                <a:solidFill>
                  <a:srgbClr val="00B0F0"/>
                </a:solidFill>
                <a:latin typeface="+mj-lt"/>
              </a:rPr>
              <a:t>	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</a:t>
            </a:r>
            <a:r>
              <a:rPr lang="pt-BR" b="1" dirty="0" smtClean="0">
                <a:solidFill>
                  <a:srgbClr val="00B0F0"/>
                </a:solidFill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	&lt;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&gt;</a:t>
            </a:r>
            <a:endParaRPr lang="pt-BR" b="1" dirty="0">
              <a:solidFill>
                <a:srgbClr val="00B0F0"/>
              </a:solidFill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To </a:t>
            </a:r>
            <a:r>
              <a:rPr lang="pt-BR" b="1" dirty="0" err="1">
                <a:latin typeface="+mn-lt"/>
              </a:rPr>
              <a:t>point</a:t>
            </a:r>
            <a:r>
              <a:rPr lang="pt-BR" b="1" dirty="0">
                <a:latin typeface="+mn-lt"/>
              </a:rPr>
              <a:t>:  </a:t>
            </a:r>
            <a:r>
              <a:rPr lang="pt-BR" b="1" dirty="0" smtClean="0">
                <a:latin typeface="+mn-lt"/>
              </a:rPr>
              <a:t> </a:t>
            </a:r>
            <a:r>
              <a:rPr lang="pt-BR" b="1" dirty="0" smtClean="0">
                <a:latin typeface="+mj-lt"/>
              </a:rPr>
              <a:t>10</a:t>
            </a:r>
            <a:r>
              <a:rPr lang="pt-BR" b="1" dirty="0">
                <a:latin typeface="+mj-lt"/>
              </a:rPr>
              <a:t>		</a:t>
            </a:r>
            <a:r>
              <a:rPr lang="pt-BR" b="1" dirty="0">
                <a:latin typeface="+mn-lt"/>
              </a:rPr>
              <a:t>&lt;</a:t>
            </a:r>
            <a:r>
              <a:rPr lang="pt-BR" b="1" dirty="0" err="1">
                <a:latin typeface="+mn-lt"/>
              </a:rPr>
              <a:t>Enter</a:t>
            </a:r>
            <a:r>
              <a:rPr lang="pt-BR" b="1" dirty="0">
                <a:latin typeface="+mn-lt"/>
              </a:rPr>
              <a:t>&gt;</a:t>
            </a:r>
            <a:endParaRPr lang="pt-BR" b="1" dirty="0">
              <a:latin typeface="+mj-lt"/>
            </a:endParaRPr>
          </a:p>
          <a:p>
            <a:pPr lvl="4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pt-BR" b="1" dirty="0">
                <a:latin typeface="+mn-lt"/>
              </a:rPr>
              <a:t> 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To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point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: &lt;</a:t>
            </a:r>
            <a:r>
              <a:rPr lang="pt-BR" b="1" dirty="0" err="1" smtClean="0">
                <a:solidFill>
                  <a:srgbClr val="00B0F0"/>
                </a:solidFill>
                <a:latin typeface="+mn-lt"/>
              </a:rPr>
              <a:t>Enter</a:t>
            </a:r>
            <a:r>
              <a:rPr lang="pt-BR" b="1" dirty="0" smtClean="0">
                <a:solidFill>
                  <a:srgbClr val="00B0F0"/>
                </a:solidFill>
                <a:latin typeface="+mn-lt"/>
              </a:rPr>
              <a:t>&gt; finalizando</a:t>
            </a:r>
            <a:endParaRPr lang="pt-BR" dirty="0">
              <a:solidFill>
                <a:srgbClr val="00B0F0"/>
              </a:solidFill>
              <a:latin typeface="+mn-lt"/>
            </a:endParaRPr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8304" y="3429000"/>
            <a:ext cx="277812" cy="185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08303" y="3643313"/>
            <a:ext cx="134937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4000504"/>
            <a:ext cx="2857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68625" y="4214813"/>
            <a:ext cx="131763" cy="242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2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5128" y="5000636"/>
            <a:ext cx="1381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5357813"/>
            <a:ext cx="285750" cy="15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05128" y="5572125"/>
            <a:ext cx="138112" cy="25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83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30900" y="3143250"/>
            <a:ext cx="2855913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8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  <p:bldP spid="8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AUTOMATICAS POLARES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214313" y="2227263"/>
            <a:ext cx="8501062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Quando o cursos é movido, caminhos de alinhamento e Tooltips são exibidos quando o cursor esta perto de ângulos polares. O Default busca medição de 90° graus, pode ser adicionado outros ângulos usando a caixa de diálogo. </a:t>
            </a:r>
          </a:p>
          <a:p>
            <a:pPr lvl="2"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Use o caminho de alinhamento (linha pontilhada) e Tooltip ( indicação do ângulo referente ) para desenhar a linha  inserindo uma medida no teclado.</a:t>
            </a:r>
          </a:p>
          <a:p>
            <a:pPr lvl="2"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Também pode ser usado </a:t>
            </a:r>
            <a:r>
              <a:rPr lang="pt-BR" b="1">
                <a:latin typeface="Constantia" pitchFamily="18" charset="0"/>
              </a:rPr>
              <a:t>Osnap Polar </a:t>
            </a:r>
            <a:r>
              <a:rPr lang="pt-BR">
                <a:latin typeface="Constantia" pitchFamily="18" charset="0"/>
              </a:rPr>
              <a:t>com Interseção e Interseção aparente o encontro traçado pelo caminho de alinhamento polar entre projeção de outra linha.</a:t>
            </a:r>
          </a:p>
          <a:p>
            <a:pPr lvl="2"/>
            <a:endParaRPr lang="pt-BR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COORDENADAS AUTOMATICAS POLARES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3072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625" y="2619375"/>
            <a:ext cx="8143875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71438" y="1857364"/>
            <a:ext cx="9144032" cy="71438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 smtClean="0">
                <a:solidFill>
                  <a:schemeClr val="tx1"/>
                </a:solidFill>
                <a:latin typeface="Impact" pitchFamily="34" charset="0"/>
              </a:rPr>
              <a:t>TUTORIAL COORDENADAS AUTOMÁTICAS POLARES E USO    PROJEÇÕES ISOMÉTRICAS</a:t>
            </a:r>
            <a:endParaRPr lang="pt-BR" sz="28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0" y="2428868"/>
            <a:ext cx="9001125" cy="1246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BR" dirty="0">
                <a:latin typeface="Constantia" pitchFamily="18" charset="0"/>
              </a:rPr>
              <a:t>	</a:t>
            </a:r>
            <a:r>
              <a:rPr lang="pt-BR" sz="1600" dirty="0">
                <a:latin typeface="Constantia" pitchFamily="18" charset="0"/>
              </a:rPr>
              <a:t>Com a introdução das coordenadas automáticas polares, se torna muito fácil criar peças isométricas, para isso temos que configurar a caixa </a:t>
            </a:r>
            <a:r>
              <a:rPr lang="pt-BR" sz="1600" dirty="0" err="1">
                <a:latin typeface="Constantia" pitchFamily="18" charset="0"/>
              </a:rPr>
              <a:t>settings</a:t>
            </a:r>
            <a:r>
              <a:rPr lang="pt-BR" sz="1600" dirty="0">
                <a:latin typeface="Constantia" pitchFamily="18" charset="0"/>
              </a:rPr>
              <a:t>: 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 smtClean="0">
                <a:latin typeface="Constantia" pitchFamily="18" charset="0"/>
              </a:rPr>
              <a:t>Digite </a:t>
            </a:r>
            <a:r>
              <a:rPr lang="pt-BR" sz="1600" dirty="0">
                <a:latin typeface="Constantia" pitchFamily="18" charset="0"/>
              </a:rPr>
              <a:t>o comando </a:t>
            </a:r>
            <a:r>
              <a:rPr lang="pt-BR" sz="1600" b="1" dirty="0">
                <a:latin typeface="Constantia" pitchFamily="18" charset="0"/>
              </a:rPr>
              <a:t>DS </a:t>
            </a:r>
            <a:r>
              <a:rPr lang="pt-BR" sz="1600" dirty="0">
                <a:latin typeface="Constantia" pitchFamily="18" charset="0"/>
              </a:rPr>
              <a:t>+ ENTER</a:t>
            </a:r>
          </a:p>
        </p:txBody>
      </p:sp>
      <p:sp>
        <p:nvSpPr>
          <p:cNvPr id="8" name="CaixaDeTexto 7"/>
          <p:cNvSpPr txBox="1">
            <a:spLocks noChangeArrowheads="1"/>
          </p:cNvSpPr>
          <p:nvPr/>
        </p:nvSpPr>
        <p:spPr bwMode="auto">
          <a:xfrm>
            <a:off x="-32" y="3571876"/>
            <a:ext cx="4857750" cy="263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Constantia" pitchFamily="18" charset="0"/>
              </a:rPr>
              <a:t>    Em </a:t>
            </a:r>
            <a:r>
              <a:rPr lang="pt-BR" sz="1600" b="1" i="1" dirty="0">
                <a:latin typeface="Constantia" pitchFamily="18" charset="0"/>
              </a:rPr>
              <a:t>Incremente </a:t>
            </a:r>
            <a:r>
              <a:rPr lang="pt-BR" sz="1600" b="1" i="1" dirty="0" err="1">
                <a:latin typeface="Constantia" pitchFamily="18" charset="0"/>
              </a:rPr>
              <a:t>angle</a:t>
            </a:r>
            <a:r>
              <a:rPr lang="pt-BR" sz="1600" b="1" i="1" dirty="0">
                <a:latin typeface="Constantia" pitchFamily="18" charset="0"/>
              </a:rPr>
              <a:t> </a:t>
            </a:r>
            <a:r>
              <a:rPr lang="pt-BR" sz="1600" dirty="0">
                <a:latin typeface="Constantia" pitchFamily="18" charset="0"/>
              </a:rPr>
              <a:t>– Clique em “setinha” caixa selecione o ângulo de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pt-BR" sz="1600" dirty="0">
                <a:latin typeface="Constantia" pitchFamily="18" charset="0"/>
              </a:rPr>
              <a:t>⁰.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Constantia" pitchFamily="18" charset="0"/>
              </a:rPr>
              <a:t>Mantenha a seleção </a:t>
            </a:r>
            <a:r>
              <a:rPr lang="pt-BR" sz="1600" i="1" dirty="0" err="1">
                <a:latin typeface="Constantia" pitchFamily="18" charset="0"/>
              </a:rPr>
              <a:t>Track</a:t>
            </a:r>
            <a:r>
              <a:rPr lang="pt-BR" sz="1600" i="1" dirty="0">
                <a:latin typeface="Constantia" pitchFamily="18" charset="0"/>
              </a:rPr>
              <a:t> </a:t>
            </a:r>
            <a:r>
              <a:rPr lang="pt-BR" sz="1600" i="1" dirty="0" err="1">
                <a:latin typeface="Constantia" pitchFamily="18" charset="0"/>
              </a:rPr>
              <a:t>all</a:t>
            </a:r>
            <a:r>
              <a:rPr lang="pt-BR" sz="1600" i="1" dirty="0">
                <a:latin typeface="Constantia" pitchFamily="18" charset="0"/>
              </a:rPr>
              <a:t> polar </a:t>
            </a:r>
            <a:r>
              <a:rPr lang="pt-BR" sz="1600" i="1" dirty="0" err="1">
                <a:latin typeface="Constantia" pitchFamily="18" charset="0"/>
              </a:rPr>
              <a:t>angle</a:t>
            </a:r>
            <a:r>
              <a:rPr lang="pt-BR" sz="1600" dirty="0">
                <a:latin typeface="Constantia" pitchFamily="18" charset="0"/>
              </a:rPr>
              <a:t> para que todos ângulos complementares de 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pt-BR" sz="1600" dirty="0">
                <a:latin typeface="Constantia" pitchFamily="18" charset="0"/>
              </a:rPr>
              <a:t>⁰ sejam mostrados em sua projeção.</a:t>
            </a:r>
          </a:p>
          <a:p>
            <a:pPr marL="342900" indent="-342900" algn="just">
              <a:lnSpc>
                <a:spcPct val="150000"/>
              </a:lnSpc>
              <a:buFont typeface="Wingdings" pitchFamily="2" charset="2"/>
              <a:buChar char="ü"/>
              <a:defRPr/>
            </a:pPr>
            <a:r>
              <a:rPr lang="pt-BR" sz="1600" dirty="0">
                <a:latin typeface="Constantia" pitchFamily="18" charset="0"/>
              </a:rPr>
              <a:t>Mantenha também a opção </a:t>
            </a:r>
            <a:r>
              <a:rPr lang="pt-BR" sz="1600" i="1" dirty="0" err="1">
                <a:latin typeface="Constantia" pitchFamily="18" charset="0"/>
              </a:rPr>
              <a:t>Absolute</a:t>
            </a:r>
            <a:r>
              <a:rPr lang="pt-BR" sz="1600" dirty="0">
                <a:latin typeface="Constantia" pitchFamily="18" charset="0"/>
              </a:rPr>
              <a:t> para a partir de cada ponto o ângulo absoluto</a:t>
            </a:r>
            <a:r>
              <a:rPr lang="pt-BR" sz="1600" dirty="0" smtClean="0">
                <a:latin typeface="Constantia" pitchFamily="18" charset="0"/>
              </a:rPr>
              <a:t>.</a:t>
            </a:r>
            <a:endParaRPr lang="pt-BR" sz="1600" dirty="0">
              <a:latin typeface="Constantia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56" y="2857496"/>
            <a:ext cx="3357562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uiExpand="1" build="p"/>
      <p:bldP spid="8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28596" y="1153260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pt-BR" sz="3200" i="1" dirty="0" smtClean="0">
                <a:solidFill>
                  <a:schemeClr val="tx1"/>
                </a:solidFill>
                <a:latin typeface="Impact" pitchFamily="34" charset="0"/>
              </a:rPr>
              <a:t>Reconhecer o Ambiente de Trabalho</a:t>
            </a:r>
            <a:endParaRPr lang="pt-BR" sz="32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7" name="Título 9"/>
          <p:cNvSpPr txBox="1">
            <a:spLocks/>
          </p:cNvSpPr>
          <p:nvPr/>
        </p:nvSpPr>
        <p:spPr bwMode="auto">
          <a:xfrm>
            <a:off x="142844" y="2000240"/>
            <a:ext cx="33575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t-BR" sz="1500" dirty="0">
                <a:latin typeface="+mn-lt"/>
              </a:rPr>
              <a:t>Uma nova caixa de diálogo aparece oferecendo a possibilidade de verificar as novidades oferecidas por essa versão. Vamos desativar a apresentação dessa caixa de diálogo selecionado a opção </a:t>
            </a:r>
            <a:r>
              <a:rPr lang="pt-BR" sz="1500" b="1" dirty="0">
                <a:solidFill>
                  <a:srgbClr val="FF0000"/>
                </a:solidFill>
                <a:latin typeface="+mn-lt"/>
              </a:rPr>
              <a:t>No, </a:t>
            </a:r>
            <a:r>
              <a:rPr lang="pt-BR" sz="1500" b="1" dirty="0" err="1">
                <a:solidFill>
                  <a:srgbClr val="FF0000"/>
                </a:solidFill>
                <a:latin typeface="+mn-lt"/>
              </a:rPr>
              <a:t>don´</a:t>
            </a:r>
            <a:r>
              <a:rPr lang="pt-BR" sz="1500" b="1" dirty="0">
                <a:solidFill>
                  <a:srgbClr val="FF0000"/>
                </a:solidFill>
                <a:latin typeface="+mn-lt"/>
              </a:rPr>
              <a:t>t show me </a:t>
            </a:r>
            <a:r>
              <a:rPr lang="pt-BR" sz="1500" b="1" dirty="0" err="1">
                <a:solidFill>
                  <a:srgbClr val="FF0000"/>
                </a:solidFill>
                <a:latin typeface="+mn-lt"/>
              </a:rPr>
              <a:t>this</a:t>
            </a:r>
            <a:r>
              <a:rPr lang="pt-BR" sz="1500" b="1" dirty="0">
                <a:solidFill>
                  <a:srgbClr val="FF0000"/>
                </a:solidFill>
                <a:latin typeface="+mn-lt"/>
              </a:rPr>
              <a:t> </a:t>
            </a:r>
            <a:r>
              <a:rPr lang="pt-BR" sz="1500" b="1" dirty="0" err="1">
                <a:solidFill>
                  <a:srgbClr val="FF0000"/>
                </a:solidFill>
                <a:latin typeface="+mn-lt"/>
              </a:rPr>
              <a:t>again</a:t>
            </a:r>
            <a:r>
              <a:rPr lang="pt-BR" sz="1500" b="1" dirty="0">
                <a:solidFill>
                  <a:srgbClr val="FF0000"/>
                </a:solidFill>
                <a:latin typeface="+mn-lt"/>
              </a:rPr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t-BR" sz="1500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t-BR" sz="1500" dirty="0">
              <a:latin typeface="+mn-lt"/>
            </a:endParaRP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endParaRPr lang="pt-BR" sz="1500" dirty="0">
              <a:latin typeface="+mn-lt"/>
            </a:endParaRPr>
          </a:p>
          <a:p>
            <a:pPr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endParaRPr lang="pt-BR" dirty="0">
              <a:latin typeface="+mn-lt"/>
            </a:endParaRPr>
          </a:p>
        </p:txBody>
      </p:sp>
      <p:pic>
        <p:nvPicPr>
          <p:cNvPr id="111618" name="Picture 2" descr="01_caixa_0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43313" y="2257425"/>
            <a:ext cx="54006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1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8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00826" y="3852881"/>
            <a:ext cx="2362200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-32" y="1285860"/>
            <a:ext cx="7929586" cy="71438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</a:t>
            </a:r>
            <a:r>
              <a:rPr lang="pt-BR" sz="2800" i="1" dirty="0" smtClean="0">
                <a:solidFill>
                  <a:schemeClr val="tx1"/>
                </a:solidFill>
                <a:latin typeface="Impact" pitchFamily="34" charset="0"/>
              </a:rPr>
              <a:t>EXERCÍCIOS  DE PROJEÇÕES ISOMÉTRICAS</a:t>
            </a:r>
            <a:endParaRPr lang="pt-BR" sz="28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6209" y="2066931"/>
            <a:ext cx="2009775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47924" y="2081207"/>
            <a:ext cx="198120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48201" y="2081207"/>
            <a:ext cx="1952625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819927" y="2081207"/>
            <a:ext cx="1609725" cy="174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4171983"/>
            <a:ext cx="177165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4210071"/>
            <a:ext cx="15335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4810" y="4357694"/>
            <a:ext cx="21526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276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7" dur="500"/>
                                        <p:tgtEl>
                                          <p:spTgt spid="276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5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714488"/>
            <a:ext cx="2085975" cy="220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80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0169" y="3929066"/>
            <a:ext cx="2276475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285860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219333"/>
            <a:ext cx="2181225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36" y="2000240"/>
            <a:ext cx="17621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29454" y="2071678"/>
            <a:ext cx="17621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9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471736" y="4167208"/>
            <a:ext cx="188595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3" dur="5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8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1" dur="500"/>
                                        <p:tgtEl>
                                          <p:spTgt spid="286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3174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286000"/>
            <a:ext cx="3690938" cy="342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5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76738" y="2290763"/>
            <a:ext cx="4581525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5656" y="3983644"/>
            <a:ext cx="2633878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4" y="1428736"/>
            <a:ext cx="7929586" cy="71438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33794" name="Picture 2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7974" y="1500174"/>
            <a:ext cx="2779910" cy="25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5" name="Picture 3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2786058"/>
            <a:ext cx="2743548" cy="27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19868" y="1857364"/>
            <a:ext cx="26098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ELLIPSE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214282" y="2143116"/>
            <a:ext cx="8715436" cy="390876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</a:rPr>
              <a:t>	Acionando o comando ELLIPSE – O </a:t>
            </a:r>
            <a:r>
              <a:rPr lang="pt-BR" sz="1600" dirty="0" err="1" smtClean="0">
                <a:latin typeface="+mn-lt"/>
              </a:rPr>
              <a:t>AutoCad</a:t>
            </a:r>
            <a:r>
              <a:rPr lang="pt-BR" sz="1600" dirty="0" smtClean="0">
                <a:latin typeface="+mn-lt"/>
              </a:rPr>
              <a:t> como default necessita da indicação da distância do raio do eixo horizontal e na seqüência a altura para a sua definição.</a:t>
            </a:r>
          </a:p>
          <a:p>
            <a:pPr algn="just">
              <a:defRPr/>
            </a:pPr>
            <a:endParaRPr lang="pt-BR" sz="1600" dirty="0" smtClean="0">
              <a:latin typeface="+mn-lt"/>
            </a:endParaRPr>
          </a:p>
          <a:p>
            <a:pPr algn="just"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1600" dirty="0" smtClean="0">
                <a:latin typeface="+mn-lt"/>
              </a:rPr>
              <a:t> – Por pontos externos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Command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EL + ENTER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ellipse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[</a:t>
            </a:r>
            <a:r>
              <a:rPr lang="pt-BR" sz="1600" dirty="0" err="1" smtClean="0">
                <a:latin typeface="+mn-lt"/>
              </a:rPr>
              <a:t>Arc</a:t>
            </a:r>
            <a:r>
              <a:rPr lang="pt-BR" sz="1600" dirty="0" smtClean="0">
                <a:latin typeface="+mn-lt"/>
              </a:rPr>
              <a:t>/Center]: 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other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distance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other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>
              <a:lnSpc>
                <a:spcPct val="150000"/>
              </a:lnSpc>
              <a:defRPr/>
            </a:pPr>
            <a:endParaRPr lang="pt-BR" sz="1600" dirty="0" smtClean="0">
              <a:latin typeface="+mn-lt"/>
            </a:endParaRPr>
          </a:p>
          <a:p>
            <a:pPr algn="just"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1600" b="1" dirty="0" smtClean="0">
                <a:latin typeface="+mn-lt"/>
              </a:rPr>
              <a:t> </a:t>
            </a:r>
            <a:r>
              <a:rPr lang="pt-BR" sz="1600" dirty="0" smtClean="0">
                <a:latin typeface="+mn-lt"/>
              </a:rPr>
              <a:t>– Pelo centro 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Command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EL + ENTER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ellipse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[</a:t>
            </a:r>
            <a:r>
              <a:rPr lang="pt-BR" sz="1600" dirty="0" err="1" smtClean="0">
                <a:latin typeface="+mn-lt"/>
              </a:rPr>
              <a:t>Arc</a:t>
            </a:r>
            <a:r>
              <a:rPr lang="pt-BR" sz="1600" dirty="0" smtClean="0">
                <a:latin typeface="+mn-lt"/>
              </a:rPr>
              <a:t>/Center]:  </a:t>
            </a:r>
            <a:r>
              <a:rPr lang="pt-BR" sz="1600" b="1" dirty="0" smtClean="0">
                <a:latin typeface="+mn-lt"/>
              </a:rPr>
              <a:t>C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center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distance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other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(</a:t>
            </a:r>
            <a:r>
              <a:rPr lang="pt-BR" sz="1600" dirty="0" err="1" smtClean="0">
                <a:latin typeface="+mn-lt"/>
              </a:rPr>
              <a:t>Rotarion</a:t>
            </a:r>
            <a:r>
              <a:rPr lang="pt-BR" sz="1600" dirty="0" smtClean="0">
                <a:latin typeface="+mn-lt"/>
              </a:rPr>
              <a:t>):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pt-BR" sz="1600" dirty="0">
              <a:latin typeface="+mn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Ellipse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b="1" dirty="0" err="1">
                <a:latin typeface="+mn-lt"/>
              </a:rPr>
              <a:t>Command</a:t>
            </a:r>
            <a:r>
              <a:rPr lang="pt-BR" sz="1600" b="1" dirty="0">
                <a:latin typeface="+mn-lt"/>
              </a:rPr>
              <a:t> :</a:t>
            </a:r>
            <a:r>
              <a:rPr lang="pt-BR" sz="1600" dirty="0">
                <a:latin typeface="+mn-lt"/>
              </a:rPr>
              <a:t> EL + ENTER</a:t>
            </a: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900" y="1512888"/>
            <a:ext cx="4381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43535" y="4857760"/>
            <a:ext cx="2543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86380" y="3267081"/>
            <a:ext cx="24669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9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ELLIPSE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214282" y="1785926"/>
            <a:ext cx="8715436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1600" dirty="0" smtClean="0">
                <a:latin typeface="+mn-lt"/>
              </a:rPr>
              <a:t>– Pela projeção</a:t>
            </a:r>
          </a:p>
          <a:p>
            <a:pPr algn="just"/>
            <a:r>
              <a:rPr lang="pt-BR" sz="1600" dirty="0" err="1" smtClean="0">
                <a:latin typeface="+mn-lt"/>
              </a:rPr>
              <a:t>Command</a:t>
            </a:r>
            <a:r>
              <a:rPr lang="pt-BR" sz="1600" dirty="0" smtClean="0">
                <a:latin typeface="+mn-lt"/>
              </a:rPr>
              <a:t>: EL + ENTER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ellipse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[</a:t>
            </a:r>
            <a:r>
              <a:rPr lang="pt-BR" sz="1600" dirty="0" err="1" smtClean="0">
                <a:latin typeface="+mn-lt"/>
              </a:rPr>
              <a:t>Arc</a:t>
            </a:r>
            <a:r>
              <a:rPr lang="pt-BR" sz="1600" dirty="0" smtClean="0">
                <a:latin typeface="+mn-lt"/>
              </a:rPr>
              <a:t>/Center]:  </a:t>
            </a:r>
            <a:r>
              <a:rPr lang="pt-BR" sz="1600" b="1" dirty="0" smtClean="0">
                <a:latin typeface="+mn-lt"/>
              </a:rPr>
              <a:t>C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center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ellipse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pt-BR" sz="1600" b="1" dirty="0" smtClean="0">
                <a:latin typeface="+mn-lt"/>
              </a:rPr>
              <a:t> (</a:t>
            </a:r>
            <a:r>
              <a:rPr lang="pt-BR" sz="1600" b="1" dirty="0" err="1" smtClean="0">
                <a:latin typeface="+mn-lt"/>
              </a:rPr>
              <a:t>orthon</a:t>
            </a:r>
            <a:r>
              <a:rPr lang="pt-BR" sz="1600" b="1" dirty="0" smtClean="0">
                <a:latin typeface="+mn-lt"/>
              </a:rPr>
              <a:t> </a:t>
            </a:r>
            <a:r>
              <a:rPr lang="pt-BR" sz="1600" b="1" dirty="0" err="1" smtClean="0">
                <a:latin typeface="+mn-lt"/>
              </a:rPr>
              <a:t>on</a:t>
            </a:r>
            <a:r>
              <a:rPr lang="pt-BR" sz="1600" b="1" dirty="0" smtClean="0">
                <a:latin typeface="+mn-lt"/>
              </a:rPr>
              <a:t>)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distance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other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(</a:t>
            </a:r>
            <a:r>
              <a:rPr lang="pt-BR" sz="1600" dirty="0" err="1" smtClean="0">
                <a:latin typeface="+mn-lt"/>
              </a:rPr>
              <a:t>Rotation</a:t>
            </a:r>
            <a:r>
              <a:rPr lang="pt-BR" sz="1600" dirty="0" smtClean="0">
                <a:latin typeface="+mn-lt"/>
              </a:rPr>
              <a:t>): </a:t>
            </a:r>
            <a:r>
              <a:rPr lang="pt-BR" sz="1600" b="1" dirty="0" smtClean="0">
                <a:latin typeface="+mn-lt"/>
              </a:rPr>
              <a:t>R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rotation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around</a:t>
            </a:r>
            <a:r>
              <a:rPr lang="pt-BR" sz="1600" dirty="0" smtClean="0">
                <a:latin typeface="+mn-lt"/>
              </a:rPr>
              <a:t> major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60</a:t>
            </a:r>
          </a:p>
          <a:p>
            <a:pPr algn="just">
              <a:defRPr/>
            </a:pPr>
            <a:endParaRPr lang="pt-B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1600" b="1" dirty="0" smtClean="0">
                <a:latin typeface="+mn-lt"/>
              </a:rPr>
              <a:t> </a:t>
            </a:r>
            <a:r>
              <a:rPr lang="pt-BR" sz="1600" dirty="0" smtClean="0">
                <a:latin typeface="+mn-lt"/>
              </a:rPr>
              <a:t>– Criando um arco elíptico 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Command</a:t>
            </a:r>
            <a:r>
              <a:rPr lang="pt-BR" sz="1600" dirty="0" smtClean="0">
                <a:latin typeface="+mn-lt"/>
              </a:rPr>
              <a:t>: EL + ENTER</a:t>
            </a:r>
          </a:p>
          <a:p>
            <a:pPr algn="just">
              <a:defRPr/>
            </a:pPr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ellipse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[</a:t>
            </a:r>
            <a:r>
              <a:rPr lang="pt-BR" sz="1600" dirty="0" err="1" smtClean="0">
                <a:latin typeface="+mn-lt"/>
              </a:rPr>
              <a:t>Arc</a:t>
            </a:r>
            <a:r>
              <a:rPr lang="pt-BR" sz="1600" dirty="0" smtClean="0">
                <a:latin typeface="+mn-lt"/>
              </a:rPr>
              <a:t>/Center]:  </a:t>
            </a:r>
            <a:r>
              <a:rPr lang="pt-BR" sz="1600" b="1" dirty="0" smtClean="0">
                <a:latin typeface="+mn-lt"/>
              </a:rPr>
              <a:t>A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elliptical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(Center): </a:t>
            </a:r>
            <a:r>
              <a:rPr lang="pt-BR" sz="1600" b="1" dirty="0" smtClean="0">
                <a:latin typeface="+mn-lt"/>
              </a:rPr>
              <a:t>C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center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elliptical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arc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endpoint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distance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other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of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axis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(</a:t>
            </a:r>
            <a:r>
              <a:rPr lang="pt-BR" sz="1600" dirty="0" err="1" smtClean="0">
                <a:latin typeface="+mn-lt"/>
              </a:rPr>
              <a:t>Rotation</a:t>
            </a:r>
            <a:r>
              <a:rPr lang="pt-BR" sz="1600" dirty="0" smtClean="0">
                <a:latin typeface="+mn-lt"/>
              </a:rPr>
              <a:t>): </a:t>
            </a:r>
            <a:r>
              <a:rPr lang="pt-BR" sz="1600" b="1" dirty="0" smtClean="0">
                <a:latin typeface="+mn-lt"/>
              </a:rPr>
              <a:t>P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3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angle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(</a:t>
            </a:r>
            <a:r>
              <a:rPr lang="pt-BR" sz="1600" dirty="0" err="1" smtClean="0">
                <a:latin typeface="+mn-lt"/>
              </a:rPr>
              <a:t>parameter</a:t>
            </a:r>
            <a:r>
              <a:rPr lang="pt-BR" sz="1600" dirty="0" smtClean="0">
                <a:latin typeface="+mn-lt"/>
              </a:rPr>
              <a:t>): 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pt-BR" sz="1600" dirty="0" err="1" smtClean="0">
                <a:latin typeface="+mn-lt"/>
              </a:rPr>
              <a:t>Specify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angle</a:t>
            </a:r>
            <a:r>
              <a:rPr lang="pt-BR" sz="1600" dirty="0" smtClean="0">
                <a:latin typeface="+mn-lt"/>
              </a:rPr>
              <a:t> </a:t>
            </a:r>
            <a:r>
              <a:rPr lang="pt-BR" sz="1600" dirty="0" err="1" smtClean="0">
                <a:latin typeface="+mn-lt"/>
              </a:rPr>
              <a:t>or</a:t>
            </a:r>
            <a:r>
              <a:rPr lang="pt-BR" sz="1600" dirty="0" smtClean="0">
                <a:latin typeface="+mn-lt"/>
              </a:rPr>
              <a:t> (</a:t>
            </a:r>
            <a:r>
              <a:rPr lang="pt-BR" sz="1600" dirty="0" err="1" smtClean="0">
                <a:latin typeface="+mn-lt"/>
              </a:rPr>
              <a:t>parameter</a:t>
            </a:r>
            <a:r>
              <a:rPr lang="pt-BR" sz="1600" dirty="0" smtClean="0">
                <a:latin typeface="+mn-lt"/>
              </a:rPr>
              <a:t>/</a:t>
            </a:r>
            <a:r>
              <a:rPr lang="pt-BR" sz="1600" dirty="0" err="1" smtClean="0">
                <a:latin typeface="+mn-lt"/>
              </a:rPr>
              <a:t>included</a:t>
            </a:r>
            <a:r>
              <a:rPr lang="pt-BR" sz="1600" dirty="0" smtClean="0">
                <a:latin typeface="+mn-lt"/>
              </a:rPr>
              <a:t>): 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240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5847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Ellipse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defRPr/>
            </a:pPr>
            <a:r>
              <a:rPr lang="pt-BR" sz="1600" b="1" dirty="0" err="1">
                <a:latin typeface="+mn-lt"/>
              </a:rPr>
              <a:t>Command</a:t>
            </a:r>
            <a:r>
              <a:rPr lang="pt-BR" sz="1600" b="1" dirty="0">
                <a:latin typeface="+mn-lt"/>
              </a:rPr>
              <a:t> :</a:t>
            </a:r>
            <a:r>
              <a:rPr lang="pt-BR" sz="1600" dirty="0">
                <a:latin typeface="+mn-lt"/>
              </a:rPr>
              <a:t> EL + ENTER</a:t>
            </a:r>
          </a:p>
        </p:txBody>
      </p:sp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900" y="1512888"/>
            <a:ext cx="4381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CaixaDeTexto 14"/>
          <p:cNvSpPr txBox="1"/>
          <p:nvPr/>
        </p:nvSpPr>
        <p:spPr>
          <a:xfrm>
            <a:off x="4500562" y="5143512"/>
            <a:ext cx="4643438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pt-BR" sz="1600" b="1" dirty="0" err="1">
                <a:latin typeface="+mn-lt"/>
              </a:rPr>
              <a:t>Parameter</a:t>
            </a:r>
            <a:r>
              <a:rPr lang="pt-BR" sz="1600" b="1" dirty="0">
                <a:latin typeface="+mn-lt"/>
              </a:rPr>
              <a:t> </a:t>
            </a:r>
            <a:r>
              <a:rPr lang="pt-BR" sz="1600" dirty="0">
                <a:latin typeface="+mn-lt"/>
              </a:rPr>
              <a:t>– Determina a extensão do arco da elipse, com projeção em x.</a:t>
            </a:r>
          </a:p>
          <a:p>
            <a:pPr>
              <a:defRPr/>
            </a:pPr>
            <a:r>
              <a:rPr lang="pt-BR" sz="1600" b="1" dirty="0" err="1">
                <a:latin typeface="+mn-lt"/>
              </a:rPr>
              <a:t>Included</a:t>
            </a:r>
            <a:r>
              <a:rPr lang="pt-BR" sz="1600" dirty="0">
                <a:latin typeface="+mn-lt"/>
              </a:rPr>
              <a:t> – O usuário determina um ângulo de varredura (ângulo incluindo no arco)</a:t>
            </a:r>
          </a:p>
          <a:p>
            <a:pPr>
              <a:defRPr/>
            </a:pPr>
            <a:endParaRPr lang="pt-BR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1165" y="2285992"/>
            <a:ext cx="3209925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3929066"/>
            <a:ext cx="256222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1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1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00"/>
                                        <p:tgtEl>
                                          <p:spTgt spid="1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  <p:bldP spid="9" grpId="0"/>
      <p:bldP spid="15" grpId="0" build="allAtOnce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ELLIPSE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357158" y="2143116"/>
            <a:ext cx="514353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2"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</a:rPr>
              <a:t>Para </a:t>
            </a:r>
            <a:r>
              <a:rPr lang="pt-BR" sz="1600" dirty="0">
                <a:latin typeface="+mn-lt"/>
              </a:rPr>
              <a:t>criar um </a:t>
            </a:r>
            <a:r>
              <a:rPr lang="pt-BR" sz="1600" dirty="0" smtClean="0">
                <a:latin typeface="+mn-lt"/>
              </a:rPr>
              <a:t>circulo </a:t>
            </a:r>
            <a:r>
              <a:rPr lang="pt-BR" sz="1600" dirty="0">
                <a:latin typeface="+mn-lt"/>
              </a:rPr>
              <a:t>no plano isométrico, temos que criar uma elipse. Para traçar uma elipse isométrica, a opção “ligada” somente após o plano da tela gráfica fique configurado para isométrica.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b="1" dirty="0">
                <a:latin typeface="+mn-lt"/>
              </a:rPr>
              <a:t> </a:t>
            </a:r>
            <a:r>
              <a:rPr lang="pt-BR" sz="1600" b="1" dirty="0" err="1">
                <a:latin typeface="+mn-lt"/>
              </a:rPr>
              <a:t>Command</a:t>
            </a:r>
            <a:r>
              <a:rPr lang="pt-BR" sz="1600" b="1" dirty="0">
                <a:latin typeface="+mn-lt"/>
              </a:rPr>
              <a:t>: </a:t>
            </a:r>
            <a:r>
              <a:rPr lang="pt-BR" sz="1600" dirty="0">
                <a:latin typeface="+mn-lt"/>
              </a:rPr>
              <a:t>DS + ENTER » </a:t>
            </a:r>
            <a:r>
              <a:rPr lang="pt-BR" sz="1600" dirty="0" err="1">
                <a:latin typeface="+mn-lt"/>
              </a:rPr>
              <a:t>Snap</a:t>
            </a:r>
            <a:r>
              <a:rPr lang="pt-BR" sz="1600" dirty="0">
                <a:latin typeface="+mn-lt"/>
              </a:rPr>
              <a:t> na </a:t>
            </a:r>
            <a:r>
              <a:rPr lang="pt-BR" sz="1600" dirty="0" err="1">
                <a:latin typeface="+mn-lt"/>
              </a:rPr>
              <a:t>Grid</a:t>
            </a:r>
            <a:r>
              <a:rPr lang="pt-BR" sz="1600" dirty="0">
                <a:latin typeface="+mn-lt"/>
              </a:rPr>
              <a:t> » </a:t>
            </a:r>
            <a:r>
              <a:rPr lang="pt-BR" sz="1600" dirty="0" err="1">
                <a:latin typeface="+mn-lt"/>
              </a:rPr>
              <a:t>Isometrica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Snap</a:t>
            </a:r>
            <a:r>
              <a:rPr lang="pt-BR" sz="1600" dirty="0">
                <a:latin typeface="+mn-lt"/>
              </a:rPr>
              <a:t>. </a:t>
            </a:r>
          </a:p>
          <a:p>
            <a:pPr algn="just">
              <a:lnSpc>
                <a:spcPct val="150000"/>
              </a:lnSpc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O cursor se transforma em um formato isométrico,  apertando F</a:t>
            </a:r>
            <a:r>
              <a:rPr lang="pt-BR" sz="1600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pt-BR" sz="1600" dirty="0">
                <a:latin typeface="+mn-lt"/>
              </a:rPr>
              <a:t> no teclado os planos são </a:t>
            </a:r>
            <a:r>
              <a:rPr lang="pt-BR" sz="1600" dirty="0" smtClean="0">
                <a:latin typeface="+mn-lt"/>
              </a:rPr>
              <a:t>trocados,( </a:t>
            </a:r>
            <a:r>
              <a:rPr lang="pt-BR" sz="1600" dirty="0">
                <a:latin typeface="+mn-lt"/>
              </a:rPr>
              <a:t>ISOPLANE TOP, ISOPLANE LEFT, ISOPLANE RIGHT </a:t>
            </a:r>
            <a:r>
              <a:rPr lang="pt-BR" sz="1600" dirty="0" smtClean="0">
                <a:latin typeface="+mn-lt"/>
              </a:rPr>
              <a:t>).</a:t>
            </a:r>
            <a:endParaRPr lang="pt-BR" sz="1600" dirty="0">
              <a:latin typeface="+mn-lt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Ellipse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b="1" dirty="0" err="1">
                <a:latin typeface="+mn-lt"/>
              </a:rPr>
              <a:t>Command</a:t>
            </a:r>
            <a:r>
              <a:rPr lang="pt-BR" sz="1600" b="1" dirty="0">
                <a:latin typeface="+mn-lt"/>
              </a:rPr>
              <a:t> :</a:t>
            </a:r>
            <a:r>
              <a:rPr lang="pt-BR" sz="1600" dirty="0">
                <a:latin typeface="+mn-lt"/>
              </a:rPr>
              <a:t> EL + ENTER</a:t>
            </a:r>
          </a:p>
        </p:txBody>
      </p:sp>
      <p:pic>
        <p:nvPicPr>
          <p:cNvPr id="68611" name="Picture 3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2857496"/>
            <a:ext cx="335885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6900" y="1512888"/>
            <a:ext cx="438150" cy="36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502" y="2214554"/>
            <a:ext cx="1276350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2071678"/>
            <a:ext cx="1695450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143380"/>
            <a:ext cx="173355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600" i="1" dirty="0" smtClean="0">
                <a:latin typeface="Impact" pitchFamily="34" charset="0"/>
                <a:ea typeface="+mj-ea"/>
                <a:cs typeface="+mj-cs"/>
              </a:rPr>
              <a:t>Trabalhando com  Peças  Isométricas  cilíndricas</a:t>
            </a:r>
            <a:endParaRPr lang="pt-BR" sz="2600" i="1" dirty="0">
              <a:latin typeface="Impact" pitchFamily="34" charset="0"/>
              <a:ea typeface="+mj-ea"/>
              <a:cs typeface="+mj-cs"/>
            </a:endParaRPr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72225" y="2000240"/>
            <a:ext cx="27717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CaixaDeTexto 11"/>
          <p:cNvSpPr txBox="1"/>
          <p:nvPr/>
        </p:nvSpPr>
        <p:spPr>
          <a:xfrm>
            <a:off x="214282" y="1956753"/>
            <a:ext cx="871543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Para configurar – 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DS + ENTER </a:t>
            </a:r>
            <a:r>
              <a:rPr lang="pt-BR" sz="1600" dirty="0" smtClean="0">
                <a:latin typeface="+mn-lt"/>
                <a:cs typeface="Times New Roman" pitchFamily="18" charset="0"/>
              </a:rPr>
              <a:t>–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Snap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and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Grid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– </a:t>
            </a:r>
            <a:r>
              <a:rPr lang="pt-BR" sz="1600" b="1" dirty="0" err="1" smtClean="0">
                <a:latin typeface="+mn-lt"/>
                <a:cs typeface="Times New Roman" pitchFamily="18" charset="0"/>
              </a:rPr>
              <a:t>Isometric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b="1" dirty="0" err="1" smtClean="0">
                <a:latin typeface="+mn-lt"/>
                <a:cs typeface="Times New Roman" pitchFamily="18" charset="0"/>
              </a:rPr>
              <a:t>Snap</a:t>
            </a:r>
            <a:endParaRPr lang="pt-BR" sz="1600" b="1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	            Polar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Tracking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– </a:t>
            </a:r>
            <a:r>
              <a:rPr lang="pt-BR" sz="1600" b="1" dirty="0" err="1" smtClean="0">
                <a:latin typeface="+mn-lt"/>
                <a:cs typeface="Times New Roman" pitchFamily="18" charset="0"/>
              </a:rPr>
              <a:t>Increment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b="1" dirty="0" err="1" smtClean="0">
                <a:latin typeface="+mn-lt"/>
                <a:cs typeface="Times New Roman" pitchFamily="18" charset="0"/>
              </a:rPr>
              <a:t>Angle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 - 30</a:t>
            </a:r>
            <a:r>
              <a:rPr lang="pt-BR" sz="1600" b="1" dirty="0" smtClean="0">
                <a:latin typeface="Constantia"/>
                <a:cs typeface="Times New Roman" pitchFamily="18" charset="0"/>
              </a:rPr>
              <a:t>⁰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Constantia"/>
                <a:cs typeface="Times New Roman" pitchFamily="18" charset="0"/>
              </a:rPr>
              <a:t>Obs.: Note que o cursor esta isométrico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pt-BR" sz="1600" b="1" dirty="0" smtClean="0">
                <a:latin typeface="Constantia"/>
                <a:cs typeface="Times New Roman" pitchFamily="18" charset="0"/>
              </a:rPr>
              <a:t>– 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Crie um cubo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30 x 30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2 -  </a:t>
            </a:r>
            <a:r>
              <a:rPr lang="pt-BR" sz="1600" b="1" dirty="0" smtClean="0">
                <a:latin typeface="Constantia" pitchFamily="18" charset="0"/>
                <a:cs typeface="Times New Roman" pitchFamily="18" charset="0"/>
              </a:rPr>
              <a:t>EL + ENTER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3 - 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Specify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axis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endpoint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of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ellipse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or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[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Arc</a:t>
            </a:r>
            <a:r>
              <a:rPr lang="pt-BR" sz="1600" dirty="0" smtClean="0">
                <a:latin typeface="+mn-lt"/>
                <a:cs typeface="Times New Roman" pitchFamily="18" charset="0"/>
              </a:rPr>
              <a:t>/Center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/</a:t>
            </a:r>
            <a:r>
              <a:rPr lang="pt-BR" sz="1600" b="1" dirty="0" err="1" smtClean="0">
                <a:latin typeface="+mn-lt"/>
                <a:cs typeface="Times New Roman" pitchFamily="18" charset="0"/>
              </a:rPr>
              <a:t>Isocircle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]: I + ENTER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–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Specify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center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of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isocircle</a:t>
            </a:r>
            <a:r>
              <a:rPr lang="pt-BR" sz="1600" dirty="0" smtClean="0">
                <a:latin typeface="+mn-lt"/>
                <a:cs typeface="Times New Roman" pitchFamily="18" charset="0"/>
              </a:rPr>
              <a:t>: 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(</a:t>
            </a:r>
            <a:r>
              <a:rPr lang="pt-BR" sz="1600" dirty="0" smtClean="0">
                <a:latin typeface="+mn-lt"/>
                <a:cs typeface="Times New Roman" pitchFamily="18" charset="0"/>
              </a:rPr>
              <a:t>Passe o mouse em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e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até cruzar as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      ortogonais a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⁰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pt-BR" sz="1600" dirty="0" smtClean="0">
                <a:latin typeface="+mn-lt"/>
                <a:cs typeface="Times New Roman" pitchFamily="18" charset="0"/>
              </a:rPr>
              <a:t>e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270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⁰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clique para definir o centro da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ellipse</a:t>
            </a:r>
            <a:r>
              <a:rPr lang="pt-BR" sz="1600" dirty="0" smtClean="0">
                <a:latin typeface="+mn-lt"/>
                <a:cs typeface="Times New Roman" pitchFamily="18" charset="0"/>
              </a:rPr>
              <a:t>)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5 –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Specify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radius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of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isocircle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or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[ </a:t>
            </a:r>
            <a:r>
              <a:rPr lang="pt-BR" sz="1600" dirty="0" err="1" smtClean="0">
                <a:latin typeface="+mn-lt"/>
                <a:cs typeface="Times New Roman" pitchFamily="18" charset="0"/>
              </a:rPr>
              <a:t>Diameter</a:t>
            </a:r>
            <a:r>
              <a:rPr lang="pt-BR" sz="1600" dirty="0" smtClean="0">
                <a:latin typeface="+mn-lt"/>
                <a:cs typeface="Times New Roman" pitchFamily="18" charset="0"/>
              </a:rPr>
              <a:t>]: </a:t>
            </a: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 + ENTER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      (como o cubo é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30x30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o raio será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pt-BR" sz="1600" dirty="0" smtClean="0">
                <a:latin typeface="+mn-lt"/>
                <a:cs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0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600" i="1" dirty="0" smtClean="0">
                <a:latin typeface="Impact" pitchFamily="34" charset="0"/>
                <a:ea typeface="+mj-ea"/>
                <a:cs typeface="+mj-cs"/>
              </a:rPr>
              <a:t>Trabalhando com  Peças  Isométricas  cilíndricas</a:t>
            </a:r>
            <a:endParaRPr lang="pt-BR" sz="2600" i="1" dirty="0">
              <a:latin typeface="Impact" pitchFamily="34" charset="0"/>
              <a:ea typeface="+mj-ea"/>
              <a:cs typeface="+mj-cs"/>
            </a:endParaRPr>
          </a:p>
        </p:txBody>
      </p:sp>
      <p:sp>
        <p:nvSpPr>
          <p:cNvPr id="12" name="CaixaDeTexto 11"/>
          <p:cNvSpPr txBox="1"/>
          <p:nvPr/>
        </p:nvSpPr>
        <p:spPr>
          <a:xfrm>
            <a:off x="214282" y="1956753"/>
            <a:ext cx="8715436" cy="42780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– EL + ENTER – com centro em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crie um </a:t>
            </a:r>
            <a:r>
              <a:rPr lang="pt-BR" sz="1600" b="1" dirty="0" err="1" smtClean="0">
                <a:latin typeface="+mn-lt"/>
                <a:cs typeface="Times New Roman" pitchFamily="18" charset="0"/>
              </a:rPr>
              <a:t>Isocircle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 de raio 8</a:t>
            </a:r>
            <a:r>
              <a:rPr lang="pt-BR" sz="1600" dirty="0" smtClean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pt-BR" sz="1600" b="1" dirty="0" smtClean="0">
                <a:latin typeface="Constantia"/>
                <a:cs typeface="Times New Roman" pitchFamily="18" charset="0"/>
              </a:rPr>
              <a:t>– 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Acione o comando LINE(L+ENTER) ache o centro do </a:t>
            </a:r>
            <a:r>
              <a:rPr lang="pt-BR" sz="1600" dirty="0" err="1" smtClean="0">
                <a:latin typeface="Constantia"/>
                <a:cs typeface="Times New Roman" pitchFamily="18" charset="0"/>
              </a:rPr>
              <a:t>Isocircle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,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Constantia"/>
                <a:cs typeface="Times New Roman" pitchFamily="18" charset="0"/>
              </a:rPr>
              <a:t>empurre o mouse para o ângulo de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330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⁰ e digite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25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 e  crie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Constantia"/>
                <a:cs typeface="Times New Roman" pitchFamily="18" charset="0"/>
              </a:rPr>
              <a:t>outro </a:t>
            </a:r>
            <a:r>
              <a:rPr lang="pt-BR" sz="1600" dirty="0" err="1" smtClean="0">
                <a:latin typeface="Constantia"/>
                <a:cs typeface="Times New Roman" pitchFamily="18" charset="0"/>
              </a:rPr>
              <a:t>Isocircle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 de raio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8 </a:t>
            </a:r>
            <a:r>
              <a:rPr lang="pt-BR" sz="1600" dirty="0" smtClean="0">
                <a:latin typeface="Constantia"/>
                <a:cs typeface="Times New Roman" pitchFamily="18" charset="0"/>
              </a:rPr>
              <a:t>na ponta externa.</a:t>
            </a:r>
          </a:p>
          <a:p>
            <a:pPr algn="just">
              <a:defRPr/>
            </a:pPr>
            <a:endParaRPr lang="pt-BR" sz="16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8 - 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Acione o comando LINE (</a:t>
            </a: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L + ENTER) - crie uma linha de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 a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    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 e depois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 a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 - use os pontos quadrantes da </a:t>
            </a:r>
            <a:r>
              <a:rPr lang="pt-BR" sz="1600" dirty="0" err="1" smtClean="0">
                <a:latin typeface="Constantia" pitchFamily="18" charset="0"/>
                <a:cs typeface="Times New Roman" pitchFamily="18" charset="0"/>
              </a:rPr>
              <a:t>ellipse</a:t>
            </a:r>
            <a:r>
              <a:rPr lang="pt-BR" sz="1600" dirty="0" smtClean="0">
                <a:latin typeface="Constantia" pitchFamily="18" charset="0"/>
                <a:cs typeface="Times New Roman" pitchFamily="18" charset="0"/>
              </a:rPr>
              <a:t>.</a:t>
            </a:r>
          </a:p>
          <a:p>
            <a:pPr algn="just">
              <a:defRPr/>
            </a:pPr>
            <a:endParaRPr lang="pt-BR" sz="1600" dirty="0" smtClean="0">
              <a:latin typeface="Constantia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defRPr/>
            </a:pPr>
            <a:r>
              <a:rPr lang="pt-BR" sz="1600" b="1" dirty="0" smtClean="0">
                <a:latin typeface="Times New Roman" pitchFamily="18" charset="0"/>
                <a:cs typeface="Times New Roman" pitchFamily="18" charset="0"/>
              </a:rPr>
              <a:t>9 -  </a:t>
            </a:r>
            <a:r>
              <a:rPr lang="pt-BR" sz="1600" dirty="0" smtClean="0">
                <a:latin typeface="+mn-lt"/>
                <a:cs typeface="Times New Roman" pitchFamily="18" charset="0"/>
              </a:rPr>
              <a:t>Acione o comando TRIM 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(TR + ENTER) </a:t>
            </a:r>
            <a:r>
              <a:rPr lang="pt-BR" sz="1600" dirty="0" smtClean="0">
                <a:latin typeface="+mn-lt"/>
                <a:cs typeface="Times New Roman" pitchFamily="18" charset="0"/>
              </a:rPr>
              <a:t>– selecione as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      linhas clicando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e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– pressione </a:t>
            </a:r>
            <a:r>
              <a:rPr lang="pt-BR" sz="1600" b="1" dirty="0" smtClean="0">
                <a:latin typeface="+mn-lt"/>
                <a:cs typeface="Times New Roman" pitchFamily="18" charset="0"/>
              </a:rPr>
              <a:t>ENTER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para definir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      os limites para cortar – clique de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a P</a:t>
            </a:r>
            <a:r>
              <a:rPr lang="pt-BR" sz="16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pt-BR" sz="1600" dirty="0" smtClean="0">
                <a:latin typeface="+mn-lt"/>
                <a:cs typeface="Times New Roman" pitchFamily="18" charset="0"/>
              </a:rPr>
              <a:t> para eliminar as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sz="1600" dirty="0" smtClean="0">
                <a:latin typeface="+mn-lt"/>
                <a:cs typeface="Times New Roman" pitchFamily="18" charset="0"/>
              </a:rPr>
              <a:t>      linhas internas.</a:t>
            </a:r>
            <a:endParaRPr lang="pt-BR" sz="1600" b="1" dirty="0" smtClean="0">
              <a:latin typeface="+mn-lt"/>
              <a:cs typeface="Times New Roman" pitchFamily="18" charset="0"/>
            </a:endParaRPr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3688" y="1928802"/>
            <a:ext cx="177165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8" y="1928802"/>
            <a:ext cx="2257425" cy="199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5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86512" y="3786190"/>
            <a:ext cx="2200275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34142" y="3767156"/>
            <a:ext cx="2552700" cy="230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2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1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5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uiExpand="1" build="allAtOnce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143380"/>
            <a:ext cx="2124075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ítulo 7"/>
          <p:cNvSpPr>
            <a:spLocks noGrp="1"/>
          </p:cNvSpPr>
          <p:nvPr>
            <p:ph type="title"/>
          </p:nvPr>
        </p:nvSpPr>
        <p:spPr>
          <a:xfrm>
            <a:off x="214313" y="1357298"/>
            <a:ext cx="7929562" cy="714375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  EXERCÍCIOS</a:t>
            </a:r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5B35E3-C09C-4EBA-B6D3-A8C6793F7971}" type="slidenum">
              <a:rPr lang="pt-BR" smtClean="0"/>
              <a:pPr>
                <a:defRPr/>
              </a:pPr>
              <a:t>59</a:t>
            </a:fld>
            <a:endParaRPr lang="pt-BR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28824" y="2071678"/>
            <a:ext cx="24003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8" y="2071692"/>
            <a:ext cx="25146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4143380"/>
            <a:ext cx="264795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28596" y="1071546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smtClean="0">
                <a:solidFill>
                  <a:schemeClr val="tx1"/>
                </a:solidFill>
                <a:latin typeface="Impact" pitchFamily="34" charset="0"/>
              </a:rPr>
              <a:t> A Tela Gráfica</a:t>
            </a:r>
            <a:endParaRPr lang="pt-BR" sz="3600" i="1" dirty="0">
              <a:solidFill>
                <a:schemeClr val="tx1"/>
              </a:solidFill>
              <a:latin typeface="Impact" pitchFamily="34" charset="0"/>
            </a:endParaRPr>
          </a:p>
        </p:txBody>
      </p:sp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00438" y="2103438"/>
            <a:ext cx="5595937" cy="389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9"/>
          <p:cNvSpPr txBox="1">
            <a:spLocks/>
          </p:cNvSpPr>
          <p:nvPr/>
        </p:nvSpPr>
        <p:spPr bwMode="auto">
          <a:xfrm>
            <a:off x="71406" y="2143116"/>
            <a:ext cx="335758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 fontScale="625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 fontAlgn="auto">
              <a:lnSpc>
                <a:spcPct val="16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1200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sz="1900" dirty="0">
                <a:latin typeface="+mn-lt"/>
              </a:rPr>
              <a:t>A região de comandos apresenta a palavra </a:t>
            </a:r>
            <a:r>
              <a:rPr lang="pt-BR" sz="1900" dirty="0" err="1">
                <a:solidFill>
                  <a:srgbClr val="FF0000"/>
                </a:solidFill>
                <a:latin typeface="+mn-lt"/>
              </a:rPr>
              <a:t>Command</a:t>
            </a:r>
            <a:r>
              <a:rPr lang="pt-BR" sz="1900" dirty="0">
                <a:latin typeface="+mn-lt"/>
              </a:rPr>
              <a:t> para indicar que o programa está pronto para receber uma ordem. Podemos digitar o comando a ser executado nesta região e em seguida pressionar </a:t>
            </a:r>
            <a:r>
              <a:rPr lang="pt-BR" sz="1900" dirty="0">
                <a:solidFill>
                  <a:srgbClr val="FF0000"/>
                </a:solidFill>
                <a:latin typeface="+mn-lt"/>
              </a:rPr>
              <a:t>ENTER</a:t>
            </a:r>
            <a:r>
              <a:rPr lang="pt-BR" sz="1900" dirty="0">
                <a:latin typeface="+mn-lt"/>
              </a:rPr>
              <a:t>, como podemos utilizar o Menu </a:t>
            </a:r>
            <a:r>
              <a:rPr lang="pt-BR" sz="1900" dirty="0" err="1">
                <a:solidFill>
                  <a:srgbClr val="FF0000"/>
                </a:solidFill>
                <a:latin typeface="+mn-lt"/>
              </a:rPr>
              <a:t>Pull-Down</a:t>
            </a:r>
            <a:r>
              <a:rPr lang="pt-BR" sz="1900" dirty="0">
                <a:latin typeface="+mn-lt"/>
              </a:rPr>
              <a:t> ou a Barra de ferramentas para realizar a mesma tarefa.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  <a:defRPr/>
            </a:pPr>
            <a:r>
              <a:rPr lang="pt-BR" sz="1900" dirty="0">
                <a:latin typeface="+mn-lt"/>
              </a:rPr>
              <a:t> A partir desse momento a tecla </a:t>
            </a:r>
            <a:r>
              <a:rPr lang="pt-BR" sz="1900" dirty="0">
                <a:solidFill>
                  <a:srgbClr val="FF0000"/>
                </a:solidFill>
                <a:latin typeface="+mn-lt"/>
              </a:rPr>
              <a:t>ENTER </a:t>
            </a:r>
            <a:r>
              <a:rPr lang="pt-BR" sz="1900" dirty="0">
                <a:latin typeface="+mn-lt"/>
              </a:rPr>
              <a:t>também pode ser utilizada pressionando-se a </a:t>
            </a:r>
            <a:r>
              <a:rPr lang="pt-BR" sz="1900" dirty="0">
                <a:solidFill>
                  <a:srgbClr val="FF0000"/>
                </a:solidFill>
                <a:latin typeface="+mn-lt"/>
              </a:rPr>
              <a:t>BARRA DE ESPAÇO </a:t>
            </a:r>
            <a:r>
              <a:rPr lang="pt-BR" sz="1900" dirty="0">
                <a:latin typeface="+mn-lt"/>
              </a:rPr>
              <a:t>ou o </a:t>
            </a:r>
            <a:r>
              <a:rPr lang="pt-BR" sz="1900" dirty="0">
                <a:solidFill>
                  <a:srgbClr val="FF0000"/>
                </a:solidFill>
                <a:latin typeface="+mn-lt"/>
              </a:rPr>
              <a:t>botão direito do mouse.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  <a:defRPr/>
            </a:pPr>
            <a:r>
              <a:rPr lang="pt-BR" sz="1900" dirty="0">
                <a:latin typeface="+mn-lt"/>
              </a:rPr>
              <a:t> O botão </a:t>
            </a:r>
            <a:r>
              <a:rPr lang="pt-BR" sz="1900" dirty="0">
                <a:solidFill>
                  <a:srgbClr val="FF0000"/>
                </a:solidFill>
                <a:latin typeface="+mn-lt"/>
              </a:rPr>
              <a:t>ESC</a:t>
            </a:r>
            <a:r>
              <a:rPr lang="pt-BR" sz="1900" dirty="0">
                <a:latin typeface="+mn-lt"/>
              </a:rPr>
              <a:t> deve ser utilizado para cancelar qualquer comando em andamento</a:t>
            </a:r>
            <a:r>
              <a:rPr lang="pt-BR" sz="1200" dirty="0"/>
              <a:t>.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  <a:defRPr/>
            </a:pPr>
            <a:r>
              <a:rPr lang="pt-BR" sz="1200" dirty="0"/>
              <a:t> </a:t>
            </a:r>
            <a:r>
              <a:rPr lang="pt-BR" sz="1900" dirty="0">
                <a:latin typeface="+mn-lt"/>
              </a:rPr>
              <a:t>A tecla </a:t>
            </a:r>
            <a:r>
              <a:rPr lang="pt-BR" sz="1900" dirty="0">
                <a:solidFill>
                  <a:srgbClr val="FF0000"/>
                </a:solidFill>
                <a:latin typeface="+mn-lt"/>
              </a:rPr>
              <a:t>DELETE</a:t>
            </a:r>
            <a:r>
              <a:rPr lang="pt-BR" sz="1900" dirty="0">
                <a:latin typeface="+mn-lt"/>
              </a:rPr>
              <a:t> pode ser utilizada para apagar qualquer elemento gráfico selecionado.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  <a:defRPr/>
            </a:pPr>
            <a:endParaRPr lang="pt-BR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5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 err="1">
                <a:latin typeface="Impact" pitchFamily="34" charset="0"/>
                <a:ea typeface="+mj-ea"/>
                <a:cs typeface="+mj-cs"/>
              </a:rPr>
              <a:t>Save</a:t>
            </a:r>
            <a:endParaRPr lang="pt-BR" sz="3600" dirty="0">
              <a:latin typeface="Constantia" pitchFamily="18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357188" y="2017713"/>
            <a:ext cx="2928937" cy="4662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Command:  Save</a:t>
            </a:r>
          </a:p>
          <a:p>
            <a:pPr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Menu: File » Save As 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Utilizado para salvar informações de desenho em arquivo com um novo nome ou em nova posição no disco.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Command: Quick Save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Menu: File » Save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Ctrl + S</a:t>
            </a:r>
            <a:endParaRPr lang="pt-BR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endParaRPr lang="pt-BR">
              <a:solidFill>
                <a:srgbClr val="00B0F0"/>
              </a:solidFill>
              <a:latin typeface="Constantia" pitchFamily="18" charset="0"/>
            </a:endParaRPr>
          </a:p>
          <a:p>
            <a:pPr lvl="2">
              <a:spcBef>
                <a:spcPts val="600"/>
              </a:spcBef>
            </a:pPr>
            <a:endParaRPr lang="pt-BR">
              <a:latin typeface="Constantia" pitchFamily="18" charset="0"/>
            </a:endParaRPr>
          </a:p>
        </p:txBody>
      </p:sp>
      <p:pic>
        <p:nvPicPr>
          <p:cNvPr id="33804" name="Picture 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5" y="1870075"/>
            <a:ext cx="5643563" cy="408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3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Salvamento  Automático</a:t>
            </a:r>
            <a:endParaRPr lang="pt-BR" sz="3600" dirty="0">
              <a:latin typeface="Constantia" pitchFamily="18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214313" y="2357438"/>
            <a:ext cx="3071812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Command:  OP + Enter</a:t>
            </a:r>
          </a:p>
          <a:p>
            <a:pPr algn="just">
              <a:buFont typeface="Arial" charset="0"/>
              <a:buChar char="•"/>
            </a:pPr>
            <a:endParaRPr lang="pt-BR" b="1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Menu: Format » Option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Save As</a:t>
            </a:r>
            <a:r>
              <a:rPr lang="pt-BR">
                <a:latin typeface="Constantia" pitchFamily="18" charset="0"/>
              </a:rPr>
              <a:t>: Versão a ser gravada.</a:t>
            </a:r>
          </a:p>
          <a:p>
            <a:pPr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Automatic Save: i</a:t>
            </a:r>
            <a:r>
              <a:rPr lang="pt-BR">
                <a:latin typeface="Constantia" pitchFamily="18" charset="0"/>
              </a:rPr>
              <a:t>ntervalo de tempo que será salvo automaticamente.</a:t>
            </a:r>
          </a:p>
          <a:p>
            <a:pPr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Security Options: </a:t>
            </a:r>
            <a:r>
              <a:rPr lang="pt-BR">
                <a:latin typeface="Constantia" pitchFamily="18" charset="0"/>
              </a:rPr>
              <a:t>Inserir senha no arquivo.</a:t>
            </a:r>
          </a:p>
          <a:p>
            <a:pPr lvl="2">
              <a:spcBef>
                <a:spcPts val="600"/>
              </a:spcBef>
            </a:pPr>
            <a:endParaRPr lang="pt-BR">
              <a:latin typeface="Constantia" pitchFamily="18" charset="0"/>
            </a:endParaRPr>
          </a:p>
        </p:txBody>
      </p:sp>
      <p:pic>
        <p:nvPicPr>
          <p:cNvPr id="532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98825" y="2411413"/>
            <a:ext cx="5786438" cy="358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3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OBJECT SNAP</a:t>
            </a:r>
            <a:endParaRPr lang="pt-BR" sz="3600" dirty="0">
              <a:latin typeface="Constantia" pitchFamily="18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357188" y="2017713"/>
            <a:ext cx="8501062" cy="370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Endpoint</a:t>
            </a:r>
            <a:r>
              <a:rPr lang="pt-BR" b="1" dirty="0">
                <a:latin typeface="Constantia" pitchFamily="18" charset="0"/>
              </a:rPr>
              <a:t> ( END + ENTER) » </a:t>
            </a:r>
            <a:r>
              <a:rPr lang="pt-BR" dirty="0">
                <a:latin typeface="Constantia" pitchFamily="18" charset="0"/>
              </a:rPr>
              <a:t>Atrai para o ponto extremo de uma linha ou arco.</a:t>
            </a:r>
            <a:endParaRPr lang="pt-BR" dirty="0">
              <a:solidFill>
                <a:srgbClr val="00B0F0"/>
              </a:solidFill>
              <a:latin typeface="Constantia" pitchFamily="18" charset="0"/>
            </a:endParaRPr>
          </a:p>
          <a:p>
            <a:pPr lvl="2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 err="1">
                <a:latin typeface="Constantia" pitchFamily="18" charset="0"/>
              </a:rPr>
              <a:t>Midpoint</a:t>
            </a:r>
            <a:r>
              <a:rPr lang="pt-BR" b="1" dirty="0">
                <a:latin typeface="Constantia" pitchFamily="18" charset="0"/>
              </a:rPr>
              <a:t> (MID + ENTER) »</a:t>
            </a:r>
            <a:r>
              <a:rPr lang="pt-BR" dirty="0">
                <a:latin typeface="Constantia" pitchFamily="18" charset="0"/>
              </a:rPr>
              <a:t>  Atrai para o ponto médio de uma linha ou arco.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 err="1">
                <a:latin typeface="Constantia" pitchFamily="18" charset="0"/>
              </a:rPr>
              <a:t>Intersection</a:t>
            </a:r>
            <a:r>
              <a:rPr lang="pt-BR" b="1" dirty="0">
                <a:latin typeface="Constantia" pitchFamily="18" charset="0"/>
              </a:rPr>
              <a:t>  ( INT + ENTER ) » </a:t>
            </a:r>
            <a:r>
              <a:rPr lang="pt-BR" dirty="0">
                <a:latin typeface="Constantia" pitchFamily="18" charset="0"/>
              </a:rPr>
              <a:t>Atrai para a intersecção de </a:t>
            </a:r>
            <a:r>
              <a:rPr lang="pt-BR" dirty="0">
                <a:latin typeface="+mj-lt"/>
              </a:rPr>
              <a:t>2</a:t>
            </a:r>
            <a:r>
              <a:rPr lang="pt-BR" dirty="0">
                <a:latin typeface="Constantia" pitchFamily="18" charset="0"/>
              </a:rPr>
              <a:t> objetos</a:t>
            </a:r>
          </a:p>
          <a:p>
            <a:pPr lvl="2" algn="just">
              <a:spcBef>
                <a:spcPts val="2400"/>
              </a:spcBef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Extension</a:t>
            </a:r>
            <a:r>
              <a:rPr lang="pt-BR" b="1" dirty="0">
                <a:latin typeface="Constantia" pitchFamily="18" charset="0"/>
              </a:rPr>
              <a:t> (EXT + ENTER) » </a:t>
            </a:r>
            <a:r>
              <a:rPr lang="pt-BR" dirty="0">
                <a:latin typeface="Constantia" pitchFamily="18" charset="0"/>
              </a:rPr>
              <a:t>Atrai para um ponto que está na continuação de uma linha ou arco.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Center (CEN + ENTER) » </a:t>
            </a:r>
            <a:r>
              <a:rPr lang="pt-BR" dirty="0">
                <a:latin typeface="Constantia" pitchFamily="18" charset="0"/>
              </a:rPr>
              <a:t>Atrai para o centro de um círculo ou arco.</a:t>
            </a:r>
          </a:p>
          <a:p>
            <a:pPr lvl="2">
              <a:spcBef>
                <a:spcPts val="600"/>
              </a:spcBef>
              <a:defRPr/>
            </a:pPr>
            <a:endParaRPr lang="pt-BR" dirty="0">
              <a:latin typeface="Constantia" pitchFamily="18" charset="0"/>
            </a:endParaRPr>
          </a:p>
        </p:txBody>
      </p:sp>
      <p:sp>
        <p:nvSpPr>
          <p:cNvPr id="13" name="Título 7"/>
          <p:cNvSpPr txBox="1">
            <a:spLocks/>
          </p:cNvSpPr>
          <p:nvPr/>
        </p:nvSpPr>
        <p:spPr bwMode="auto">
          <a:xfrm>
            <a:off x="3416742" y="1329402"/>
            <a:ext cx="572725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DS + ENTER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i="1" dirty="0">
                <a:latin typeface="Constantia" pitchFamily="18" charset="0"/>
                <a:ea typeface="+mj-ea"/>
                <a:cs typeface="+mj-cs"/>
              </a:rPr>
              <a:t>Menu do cursor </a:t>
            </a:r>
            <a:r>
              <a:rPr lang="pt-BR" i="1" dirty="0" err="1">
                <a:latin typeface="Constantia" pitchFamily="18" charset="0"/>
                <a:ea typeface="+mj-ea"/>
                <a:cs typeface="+mj-cs"/>
              </a:rPr>
              <a:t>Shift</a:t>
            </a:r>
            <a:r>
              <a:rPr lang="pt-BR" i="1" dirty="0">
                <a:latin typeface="Constantia" pitchFamily="18" charset="0"/>
                <a:ea typeface="+mj-ea"/>
                <a:cs typeface="+mj-cs"/>
              </a:rPr>
              <a:t> + botão direito do mouse	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</a:p>
        </p:txBody>
      </p:sp>
      <p:pic>
        <p:nvPicPr>
          <p:cNvPr id="34826" name="Picture 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7238" y="2400300"/>
            <a:ext cx="347662" cy="38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7" name="Picture 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813" y="3143250"/>
            <a:ext cx="295275" cy="312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3756025"/>
            <a:ext cx="285750" cy="31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813" y="4357688"/>
            <a:ext cx="296862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31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4956175"/>
            <a:ext cx="285750" cy="30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OBJECT SNAP</a:t>
            </a:r>
            <a:endParaRPr lang="pt-BR" sz="3600" dirty="0">
              <a:latin typeface="Constantia" pitchFamily="18" charset="0"/>
            </a:endParaRP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357188" y="2017713"/>
            <a:ext cx="8501062" cy="426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Quadrant ( QUA + ENTER) » </a:t>
            </a:r>
            <a:r>
              <a:rPr lang="pt-BR">
                <a:latin typeface="Constantia" pitchFamily="18" charset="0"/>
              </a:rPr>
              <a:t>Atrai para o ponto do quadrante de um círculo ou arco.</a:t>
            </a:r>
            <a:endParaRPr lang="pt-BR">
              <a:solidFill>
                <a:srgbClr val="00B0F0"/>
              </a:solidFill>
              <a:latin typeface="Constantia" pitchFamily="18" charset="0"/>
            </a:endParaRP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 </a:t>
            </a:r>
            <a:r>
              <a:rPr lang="pt-BR" b="1">
                <a:latin typeface="Constantia" pitchFamily="18" charset="0"/>
              </a:rPr>
              <a:t>Tangent (TAN + ENTER) »</a:t>
            </a:r>
            <a:r>
              <a:rPr lang="pt-BR">
                <a:latin typeface="Constantia" pitchFamily="18" charset="0"/>
              </a:rPr>
              <a:t>  Atrai para o ponto de tangência em um círculo ou arco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 </a:t>
            </a:r>
            <a:r>
              <a:rPr lang="pt-BR" b="1">
                <a:latin typeface="Constantia" pitchFamily="18" charset="0"/>
              </a:rPr>
              <a:t>Perpendicular  ( PER + ENTER ) » </a:t>
            </a:r>
            <a:r>
              <a:rPr lang="pt-BR">
                <a:latin typeface="Constantia" pitchFamily="18" charset="0"/>
              </a:rPr>
              <a:t>Atrai para um ponto que cria perpendicular de um objeto para outro.</a:t>
            </a:r>
          </a:p>
          <a:p>
            <a:pPr lvl="2" algn="just">
              <a:spcBef>
                <a:spcPts val="2400"/>
              </a:spcBef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Parallel (PAR + ENTER) » </a:t>
            </a:r>
            <a:r>
              <a:rPr lang="pt-BR">
                <a:latin typeface="Constantia" pitchFamily="18" charset="0"/>
              </a:rPr>
              <a:t>Atrai para um ponto que cria uma linha paralela para o objeto selecionado.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Nearest » </a:t>
            </a:r>
            <a:r>
              <a:rPr lang="pt-BR">
                <a:latin typeface="Constantia" pitchFamily="18" charset="0"/>
              </a:rPr>
              <a:t>Atrai para o ponto de um objeto que está mais próximo do cursor.</a:t>
            </a:r>
          </a:p>
          <a:p>
            <a:pPr lvl="2">
              <a:spcBef>
                <a:spcPts val="600"/>
              </a:spcBef>
            </a:pPr>
            <a:endParaRPr lang="pt-BR">
              <a:latin typeface="Constantia" pitchFamily="18" charset="0"/>
            </a:endParaRPr>
          </a:p>
        </p:txBody>
      </p:sp>
      <p:sp>
        <p:nvSpPr>
          <p:cNvPr id="13" name="Título 7"/>
          <p:cNvSpPr txBox="1">
            <a:spLocks/>
          </p:cNvSpPr>
          <p:nvPr/>
        </p:nvSpPr>
        <p:spPr bwMode="auto">
          <a:xfrm>
            <a:off x="3416742" y="1329402"/>
            <a:ext cx="5727258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DS + ENTER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fontAlgn="auto">
              <a:spcAft>
                <a:spcPts val="0"/>
              </a:spcAft>
              <a:defRPr/>
            </a:pPr>
            <a:r>
              <a:rPr lang="pt-BR" i="1" dirty="0">
                <a:latin typeface="Constantia" pitchFamily="18" charset="0"/>
                <a:ea typeface="+mj-ea"/>
                <a:cs typeface="+mj-cs"/>
              </a:rPr>
              <a:t>Menu do cursor </a:t>
            </a:r>
            <a:r>
              <a:rPr lang="pt-BR" i="1" dirty="0" err="1">
                <a:latin typeface="Constantia" pitchFamily="18" charset="0"/>
                <a:ea typeface="+mj-ea"/>
                <a:cs typeface="+mj-cs"/>
              </a:rPr>
              <a:t>Shift</a:t>
            </a:r>
            <a:r>
              <a:rPr lang="pt-BR" i="1" dirty="0">
                <a:latin typeface="Constantia" pitchFamily="18" charset="0"/>
                <a:ea typeface="+mj-ea"/>
                <a:cs typeface="+mj-cs"/>
              </a:rPr>
              <a:t> + botão direito do mouse	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1525" y="2435225"/>
            <a:ext cx="371475" cy="350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0100" y="314325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3" y="3838575"/>
            <a:ext cx="300037" cy="23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4388" y="4676775"/>
            <a:ext cx="2413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2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5813" y="5319713"/>
            <a:ext cx="300037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50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50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OBJECT SNAP</a:t>
            </a:r>
            <a:endParaRPr lang="pt-BR" sz="3600" dirty="0">
              <a:latin typeface="Constantia" pitchFamily="18" charset="0"/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071688"/>
            <a:ext cx="4065587" cy="3938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CaixaDeTexto 13"/>
          <p:cNvSpPr txBox="1">
            <a:spLocks noChangeArrowheads="1"/>
          </p:cNvSpPr>
          <p:nvPr/>
        </p:nvSpPr>
        <p:spPr bwMode="auto">
          <a:xfrm>
            <a:off x="357188" y="2017713"/>
            <a:ext cx="4286250" cy="2846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Barra de Status: ícone </a:t>
            </a:r>
            <a:r>
              <a:rPr lang="pt-BR" dirty="0" err="1">
                <a:latin typeface="Constantia" pitchFamily="18" charset="0"/>
              </a:rPr>
              <a:t>Osnap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Menu: </a:t>
            </a:r>
            <a:r>
              <a:rPr lang="pt-BR" dirty="0" err="1">
                <a:latin typeface="Constantia" pitchFamily="18" charset="0"/>
              </a:rPr>
              <a:t>Format</a:t>
            </a:r>
            <a:r>
              <a:rPr lang="pt-BR" dirty="0">
                <a:latin typeface="Constantia" pitchFamily="18" charset="0"/>
              </a:rPr>
              <a:t> » </a:t>
            </a:r>
            <a:r>
              <a:rPr lang="pt-BR" dirty="0" err="1">
                <a:latin typeface="Constantia" pitchFamily="18" charset="0"/>
              </a:rPr>
              <a:t>Drafting</a:t>
            </a:r>
            <a:r>
              <a:rPr lang="pt-BR" dirty="0">
                <a:latin typeface="Constantia" pitchFamily="18" charset="0"/>
              </a:rPr>
              <a:t> </a:t>
            </a:r>
            <a:r>
              <a:rPr lang="pt-BR" dirty="0" err="1">
                <a:latin typeface="Constantia" pitchFamily="18" charset="0"/>
              </a:rPr>
              <a:t>Settings</a:t>
            </a:r>
            <a:r>
              <a:rPr lang="pt-BR" dirty="0">
                <a:latin typeface="Constantia" pitchFamily="18" charset="0"/>
              </a:rPr>
              <a:t> » </a:t>
            </a:r>
            <a:r>
              <a:rPr lang="pt-BR" dirty="0" err="1">
                <a:latin typeface="Constantia" pitchFamily="18" charset="0"/>
              </a:rPr>
              <a:t>Object</a:t>
            </a:r>
            <a:r>
              <a:rPr lang="pt-BR" dirty="0">
                <a:latin typeface="Constantia" pitchFamily="18" charset="0"/>
              </a:rPr>
              <a:t> </a:t>
            </a:r>
            <a:r>
              <a:rPr lang="pt-BR" dirty="0" err="1">
                <a:latin typeface="Constantia" pitchFamily="18" charset="0"/>
              </a:rPr>
              <a:t>Snap</a:t>
            </a:r>
            <a:r>
              <a:rPr lang="pt-BR" dirty="0">
                <a:latin typeface="Constantia" pitchFamily="18" charset="0"/>
              </a:rPr>
              <a:t>; 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Linha de Comando: ( DS + </a:t>
            </a:r>
            <a:r>
              <a:rPr lang="pt-BR" dirty="0" err="1">
                <a:latin typeface="Constantia" pitchFamily="18" charset="0"/>
              </a:rPr>
              <a:t>Enter</a:t>
            </a:r>
            <a:r>
              <a:rPr lang="pt-BR" dirty="0">
                <a:latin typeface="Constantia" pitchFamily="18" charset="0"/>
              </a:rPr>
              <a:t> ) ou (OS + </a:t>
            </a:r>
            <a:r>
              <a:rPr lang="pt-BR" dirty="0" err="1">
                <a:latin typeface="Constantia" pitchFamily="18" charset="0"/>
              </a:rPr>
              <a:t>Enter</a:t>
            </a:r>
            <a:r>
              <a:rPr lang="pt-BR" dirty="0">
                <a:latin typeface="Constantia" pitchFamily="18" charset="0"/>
              </a:rPr>
              <a:t>);</a:t>
            </a:r>
          </a:p>
          <a:p>
            <a:pPr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Tecla de função: F</a:t>
            </a:r>
            <a:r>
              <a:rPr lang="pt-BR" dirty="0">
                <a:latin typeface="+mj-lt"/>
              </a:rPr>
              <a:t>3</a:t>
            </a:r>
          </a:p>
          <a:p>
            <a:pPr lvl="2">
              <a:spcBef>
                <a:spcPts val="600"/>
              </a:spcBef>
              <a:defRPr/>
            </a:pPr>
            <a:endParaRPr lang="pt-BR" dirty="0"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Polar </a:t>
            </a:r>
            <a:r>
              <a:rPr lang="pt-BR" sz="3600" i="1" dirty="0" err="1">
                <a:latin typeface="Impact" pitchFamily="34" charset="0"/>
                <a:ea typeface="+mj-ea"/>
                <a:cs typeface="+mj-cs"/>
              </a:rPr>
              <a:t>Snap</a:t>
            </a: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</a:t>
            </a:r>
            <a:r>
              <a:rPr lang="pt-BR" sz="2000" i="1" dirty="0">
                <a:latin typeface="Impact" pitchFamily="34" charset="0"/>
                <a:ea typeface="+mj-ea"/>
                <a:cs typeface="+mj-cs"/>
              </a:rPr>
              <a:t>(Atração polar)</a:t>
            </a:r>
            <a:endParaRPr lang="pt-BR" sz="2000" dirty="0">
              <a:latin typeface="Constantia" pitchFamily="18" charset="0"/>
            </a:endParaRPr>
          </a:p>
        </p:txBody>
      </p:sp>
      <p:sp>
        <p:nvSpPr>
          <p:cNvPr id="14" name="CaixaDeTexto 13"/>
          <p:cNvSpPr txBox="1">
            <a:spLocks noChangeArrowheads="1"/>
          </p:cNvSpPr>
          <p:nvPr/>
        </p:nvSpPr>
        <p:spPr bwMode="auto">
          <a:xfrm>
            <a:off x="357188" y="2017713"/>
            <a:ext cx="4286250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Barra de Status: ícone </a:t>
            </a:r>
            <a:r>
              <a:rPr lang="pt-BR" dirty="0" err="1">
                <a:latin typeface="Constantia" pitchFamily="18" charset="0"/>
              </a:rPr>
              <a:t>Snap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Menu: </a:t>
            </a:r>
            <a:r>
              <a:rPr lang="pt-BR" dirty="0" err="1">
                <a:latin typeface="Constantia" pitchFamily="18" charset="0"/>
              </a:rPr>
              <a:t>Format</a:t>
            </a:r>
            <a:r>
              <a:rPr lang="pt-BR" dirty="0">
                <a:latin typeface="Constantia" pitchFamily="18" charset="0"/>
              </a:rPr>
              <a:t> » </a:t>
            </a:r>
            <a:r>
              <a:rPr lang="pt-BR" dirty="0" err="1">
                <a:latin typeface="Constantia" pitchFamily="18" charset="0"/>
              </a:rPr>
              <a:t>Drafting</a:t>
            </a:r>
            <a:r>
              <a:rPr lang="pt-BR" dirty="0">
                <a:latin typeface="Constantia" pitchFamily="18" charset="0"/>
              </a:rPr>
              <a:t> </a:t>
            </a:r>
            <a:r>
              <a:rPr lang="pt-BR" dirty="0" err="1">
                <a:latin typeface="Constantia" pitchFamily="18" charset="0"/>
              </a:rPr>
              <a:t>Settings</a:t>
            </a:r>
            <a:r>
              <a:rPr lang="pt-BR" dirty="0">
                <a:latin typeface="Constantia" pitchFamily="18" charset="0"/>
              </a:rPr>
              <a:t> » </a:t>
            </a:r>
            <a:r>
              <a:rPr lang="pt-BR" dirty="0" err="1">
                <a:latin typeface="Constantia" pitchFamily="18" charset="0"/>
              </a:rPr>
              <a:t>Snap</a:t>
            </a:r>
            <a:r>
              <a:rPr lang="pt-BR" dirty="0">
                <a:latin typeface="Constantia" pitchFamily="18" charset="0"/>
              </a:rPr>
              <a:t> na </a:t>
            </a:r>
            <a:r>
              <a:rPr lang="pt-BR" dirty="0" err="1">
                <a:latin typeface="Constantia" pitchFamily="18" charset="0"/>
              </a:rPr>
              <a:t>Grid</a:t>
            </a:r>
            <a:r>
              <a:rPr lang="pt-BR" dirty="0">
                <a:latin typeface="Constantia" pitchFamily="18" charset="0"/>
              </a:rPr>
              <a:t>; 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Linha de Comando: ( </a:t>
            </a:r>
            <a:r>
              <a:rPr lang="pt-BR" b="1" dirty="0">
                <a:latin typeface="Constantia" pitchFamily="18" charset="0"/>
              </a:rPr>
              <a:t>DS + </a:t>
            </a:r>
            <a:r>
              <a:rPr lang="pt-BR" b="1" dirty="0" err="1">
                <a:latin typeface="Constantia" pitchFamily="18" charset="0"/>
              </a:rPr>
              <a:t>Enter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dirty="0">
                <a:latin typeface="Constantia" pitchFamily="18" charset="0"/>
              </a:rPr>
              <a:t>) ou (</a:t>
            </a:r>
            <a:r>
              <a:rPr lang="pt-BR" b="1" dirty="0">
                <a:latin typeface="Constantia" pitchFamily="18" charset="0"/>
              </a:rPr>
              <a:t>OS + </a:t>
            </a:r>
            <a:r>
              <a:rPr lang="pt-BR" b="1" dirty="0" err="1">
                <a:latin typeface="Constantia" pitchFamily="18" charset="0"/>
              </a:rPr>
              <a:t>Enter</a:t>
            </a:r>
            <a:r>
              <a:rPr lang="pt-BR" dirty="0">
                <a:latin typeface="Constantia" pitchFamily="18" charset="0"/>
              </a:rPr>
              <a:t>);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Tecla de função: F</a:t>
            </a:r>
            <a:r>
              <a:rPr lang="pt-BR" dirty="0">
                <a:latin typeface="+mj-lt"/>
              </a:rPr>
              <a:t>9;</a:t>
            </a: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+mj-lt"/>
              </a:rPr>
              <a:t> </a:t>
            </a:r>
            <a:r>
              <a:rPr lang="pt-BR" dirty="0">
                <a:latin typeface="+mn-lt"/>
              </a:rPr>
              <a:t>Acione este recurso em conjunto com Polar </a:t>
            </a:r>
            <a:r>
              <a:rPr lang="pt-BR" dirty="0" err="1">
                <a:latin typeface="+mn-lt"/>
              </a:rPr>
              <a:t>Tracking</a:t>
            </a:r>
            <a:r>
              <a:rPr lang="pt-BR" dirty="0">
                <a:latin typeface="+mn-lt"/>
              </a:rPr>
              <a:t> (rastreamento polar) para desenhar segmentos de retas (linhas) formando ângulos previamente definidos no plano X,Y com o cursor movimentando-se em incrementos constantes de uma distância previamente definida.</a:t>
            </a:r>
          </a:p>
          <a:p>
            <a:pPr lvl="2">
              <a:spcBef>
                <a:spcPts val="600"/>
              </a:spcBef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553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3" y="1857375"/>
            <a:ext cx="4286250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ZOOM 		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Z + ENTER</a:t>
            </a:r>
            <a:r>
              <a:rPr lang="pt-BR" dirty="0">
                <a:latin typeface="Constantia" pitchFamily="18" charset="0"/>
              </a:rPr>
              <a:t>;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357188" y="2017713"/>
            <a:ext cx="8501062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</a:pPr>
            <a:endParaRPr lang="pt-BR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PAN  (P + ENTER) » </a:t>
            </a:r>
            <a:r>
              <a:rPr lang="pt-BR">
                <a:latin typeface="Constantia" pitchFamily="18" charset="0"/>
              </a:rPr>
              <a:t>permite arrastar a tela de visualização sobre o desenho, sem modificar a magnitude de visualização em tempo real com o auxilio do mouse. </a:t>
            </a:r>
            <a:endParaRPr lang="pt-BR">
              <a:solidFill>
                <a:srgbClr val="00B0F0"/>
              </a:solidFill>
              <a:latin typeface="Constantia" pitchFamily="18" charset="0"/>
            </a:endParaRP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 </a:t>
            </a:r>
            <a:r>
              <a:rPr lang="pt-BR" b="1">
                <a:latin typeface="Constantia" pitchFamily="18" charset="0"/>
              </a:rPr>
              <a:t>Realtime</a:t>
            </a: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»</a:t>
            </a:r>
            <a:r>
              <a:rPr lang="pt-BR">
                <a:latin typeface="Constantia" pitchFamily="18" charset="0"/>
              </a:rPr>
              <a:t> Permite modificar a magnitude, aumentando ou diminuindo dinamicamente a visualização em tempo real com o auxilio do mouse.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 </a:t>
            </a:r>
            <a:r>
              <a:rPr lang="pt-BR" b="1">
                <a:latin typeface="Constantia" pitchFamily="18" charset="0"/>
              </a:rPr>
              <a:t>Window » </a:t>
            </a:r>
            <a:r>
              <a:rPr lang="pt-BR">
                <a:latin typeface="Constantia" pitchFamily="18" charset="0"/>
              </a:rPr>
              <a:t>mostra a imagem definida por uma janela indicada pelos ontos de sua diagonal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 b="1">
                <a:latin typeface="Constantia" pitchFamily="18" charset="0"/>
              </a:rPr>
              <a:t> Dynamic » </a:t>
            </a:r>
            <a:r>
              <a:rPr lang="pt-BR">
                <a:latin typeface="Constantia" pitchFamily="18" charset="0"/>
              </a:rPr>
              <a:t>Faz controle de visualização dinâmica sobre o desenho, permitindo aproximar ou afastar de um local do desenho.</a:t>
            </a:r>
          </a:p>
          <a:p>
            <a:pPr lvl="2" algn="just">
              <a:spcBef>
                <a:spcPts val="1200"/>
              </a:spcBef>
              <a:buFont typeface="Arial" charset="0"/>
              <a:buChar char="•"/>
            </a:pPr>
            <a:r>
              <a:rPr lang="pt-BR">
                <a:latin typeface="Constantia" pitchFamily="18" charset="0"/>
              </a:rPr>
              <a:t> </a:t>
            </a:r>
            <a:r>
              <a:rPr lang="pt-BR" b="1">
                <a:latin typeface="Constantia" pitchFamily="18" charset="0"/>
              </a:rPr>
              <a:t>Previous » </a:t>
            </a:r>
            <a:r>
              <a:rPr lang="pt-BR">
                <a:latin typeface="Constantia" pitchFamily="18" charset="0"/>
              </a:rPr>
              <a:t>Retorna a imagem anterior do último comando Zoom.</a:t>
            </a:r>
          </a:p>
          <a:p>
            <a:pPr lvl="2">
              <a:spcBef>
                <a:spcPts val="600"/>
              </a:spcBef>
            </a:pPr>
            <a:endParaRPr lang="pt-BR">
              <a:latin typeface="Constantia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14475"/>
            <a:ext cx="5207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386013"/>
            <a:ext cx="452437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0" y="3214688"/>
            <a:ext cx="519113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3" y="5429250"/>
            <a:ext cx="366712" cy="38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0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4050" y="4000500"/>
            <a:ext cx="4254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375" y="4786313"/>
            <a:ext cx="371475" cy="350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7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1000"/>
                                        <p:tgtEl>
                                          <p:spTgt spid="47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ítulo 7"/>
          <p:cNvSpPr txBox="1">
            <a:spLocks/>
          </p:cNvSpPr>
          <p:nvPr/>
        </p:nvSpPr>
        <p:spPr bwMode="auto">
          <a:xfrm>
            <a:off x="285720" y="135729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ZOOM 		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Z + ENTER</a:t>
            </a:r>
            <a:r>
              <a:rPr lang="pt-BR" dirty="0">
                <a:latin typeface="Constantia" pitchFamily="18" charset="0"/>
              </a:rPr>
              <a:t>;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</a:p>
        </p:txBody>
      </p:sp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357188" y="2017713"/>
            <a:ext cx="85010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lvl="2" algn="just">
              <a:spcBef>
                <a:spcPts val="0"/>
              </a:spcBef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 </a:t>
            </a:r>
            <a:r>
              <a:rPr lang="pt-BR" b="1" dirty="0" err="1">
                <a:latin typeface="Constantia" pitchFamily="18" charset="0"/>
              </a:rPr>
              <a:t>Scale</a:t>
            </a:r>
            <a:r>
              <a:rPr lang="pt-BR" b="1" dirty="0">
                <a:latin typeface="Constantia" pitchFamily="18" charset="0"/>
              </a:rPr>
              <a:t> » Multiplica a tela atual por uma nova relação de zoom</a:t>
            </a:r>
            <a:r>
              <a:rPr lang="pt-BR" dirty="0">
                <a:latin typeface="Constantia" pitchFamily="18" charset="0"/>
              </a:rPr>
              <a:t>.</a:t>
            </a:r>
          </a:p>
          <a:p>
            <a:pPr lvl="2" algn="just">
              <a:spcBef>
                <a:spcPts val="0"/>
              </a:spcBef>
              <a:defRPr/>
            </a:pPr>
            <a:r>
              <a:rPr lang="pt-BR" dirty="0">
                <a:latin typeface="Constantia" pitchFamily="18" charset="0"/>
              </a:rPr>
              <a:t>           Ex: Zoom </a:t>
            </a:r>
            <a:r>
              <a:rPr lang="pt-BR" dirty="0">
                <a:latin typeface="Calibri" pitchFamily="34" charset="0"/>
              </a:rPr>
              <a:t>2</a:t>
            </a:r>
            <a:r>
              <a:rPr lang="pt-BR" dirty="0">
                <a:latin typeface="+mn-lt"/>
              </a:rPr>
              <a:t>x aumenta a tela atual 2 vezes </a:t>
            </a:r>
          </a:p>
          <a:p>
            <a:pPr lvl="4" algn="just">
              <a:spcBef>
                <a:spcPts val="0"/>
              </a:spcBef>
              <a:defRPr/>
            </a:pPr>
            <a:r>
              <a:rPr lang="pt-BR" dirty="0">
                <a:latin typeface="+mn-lt"/>
              </a:rPr>
              <a:t> Zoom .</a:t>
            </a:r>
            <a:r>
              <a:rPr lang="pt-BR" dirty="0">
                <a:latin typeface="+mj-lt"/>
              </a:rPr>
              <a:t>3</a:t>
            </a:r>
            <a:r>
              <a:rPr lang="pt-BR" dirty="0">
                <a:latin typeface="+mn-lt"/>
              </a:rPr>
              <a:t>x reduz a tela para </a:t>
            </a:r>
            <a:r>
              <a:rPr lang="pt-BR" dirty="0">
                <a:latin typeface="+mj-lt"/>
              </a:rPr>
              <a:t>30%</a:t>
            </a:r>
            <a:r>
              <a:rPr lang="pt-BR" dirty="0">
                <a:latin typeface="+mn-lt"/>
              </a:rPr>
              <a:t> da tela atual.</a:t>
            </a:r>
            <a:r>
              <a:rPr lang="pt-BR" dirty="0">
                <a:latin typeface="Constantia" pitchFamily="18" charset="0"/>
              </a:rPr>
              <a:t> </a:t>
            </a:r>
            <a:endParaRPr lang="pt-BR" dirty="0">
              <a:solidFill>
                <a:srgbClr val="00B0F0"/>
              </a:solidFill>
              <a:latin typeface="Constantia" pitchFamily="18" charset="0"/>
            </a:endParaRPr>
          </a:p>
          <a:p>
            <a:pPr lvl="2" algn="just">
              <a:spcBef>
                <a:spcPts val="18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Center</a:t>
            </a: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»</a:t>
            </a:r>
            <a:r>
              <a:rPr lang="pt-BR" dirty="0">
                <a:latin typeface="Constantia" pitchFamily="18" charset="0"/>
              </a:rPr>
              <a:t>  Permite fixar um ponto e aplicar o zoom sobre este ponto.</a:t>
            </a:r>
          </a:p>
          <a:p>
            <a:pPr lvl="2" algn="just">
              <a:spcBef>
                <a:spcPts val="24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In » </a:t>
            </a:r>
            <a:r>
              <a:rPr lang="pt-BR" dirty="0">
                <a:latin typeface="Constantia" pitchFamily="18" charset="0"/>
              </a:rPr>
              <a:t>permite aproximar do desenho (fator de escala </a:t>
            </a:r>
            <a:r>
              <a:rPr lang="pt-BR" dirty="0">
                <a:latin typeface="Calibri" pitchFamily="34" charset="0"/>
              </a:rPr>
              <a:t>2</a:t>
            </a:r>
            <a:r>
              <a:rPr lang="pt-BR" dirty="0">
                <a:latin typeface="Constantia" pitchFamily="18" charset="0"/>
              </a:rPr>
              <a:t>).</a:t>
            </a:r>
          </a:p>
          <a:p>
            <a:pPr lvl="2" algn="just">
              <a:spcBef>
                <a:spcPts val="2400"/>
              </a:spcBef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Out » </a:t>
            </a:r>
            <a:r>
              <a:rPr lang="pt-BR" dirty="0">
                <a:latin typeface="Constantia" pitchFamily="18" charset="0"/>
              </a:rPr>
              <a:t>Permite afastar do desenho (fator de escala </a:t>
            </a:r>
            <a:r>
              <a:rPr lang="pt-BR" dirty="0">
                <a:latin typeface="+mj-lt"/>
              </a:rPr>
              <a:t>0.5</a:t>
            </a:r>
            <a:r>
              <a:rPr lang="pt-BR" dirty="0">
                <a:latin typeface="Constantia" pitchFamily="18" charset="0"/>
              </a:rPr>
              <a:t>).</a:t>
            </a:r>
          </a:p>
          <a:p>
            <a:pPr lvl="2" algn="just">
              <a:spcBef>
                <a:spcPts val="18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All</a:t>
            </a:r>
            <a:r>
              <a:rPr lang="pt-BR" b="1" dirty="0">
                <a:latin typeface="Constantia" pitchFamily="18" charset="0"/>
              </a:rPr>
              <a:t> » </a:t>
            </a:r>
            <a:r>
              <a:rPr lang="pt-BR" dirty="0">
                <a:latin typeface="Constantia" pitchFamily="18" charset="0"/>
              </a:rPr>
              <a:t>Visualiza todo o desenho mais o limite definido pelo comando </a:t>
            </a:r>
            <a:r>
              <a:rPr lang="pt-BR" dirty="0" err="1">
                <a:latin typeface="Constantia" pitchFamily="18" charset="0"/>
              </a:rPr>
              <a:t>Limits</a:t>
            </a:r>
            <a:r>
              <a:rPr lang="pt-BR" dirty="0">
                <a:latin typeface="Constantia" pitchFamily="18" charset="0"/>
              </a:rPr>
              <a:t>.</a:t>
            </a:r>
          </a:p>
          <a:p>
            <a:pPr lvl="2" algn="just">
              <a:spcBef>
                <a:spcPts val="1800"/>
              </a:spcBef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Extend</a:t>
            </a:r>
            <a:r>
              <a:rPr lang="pt-BR" b="1" dirty="0">
                <a:latin typeface="Constantia" pitchFamily="18" charset="0"/>
              </a:rPr>
              <a:t> » </a:t>
            </a:r>
            <a:r>
              <a:rPr lang="pt-BR" dirty="0">
                <a:latin typeface="Constantia" pitchFamily="18" charset="0"/>
              </a:rPr>
              <a:t>Mostra a extensão máxima que o desenho pode ocupar na tela.</a:t>
            </a:r>
          </a:p>
          <a:p>
            <a:pPr lvl="2">
              <a:spcBef>
                <a:spcPts val="600"/>
              </a:spcBef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1514475"/>
            <a:ext cx="5207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2286000"/>
            <a:ext cx="357187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8" y="3286125"/>
            <a:ext cx="409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3886200"/>
            <a:ext cx="452437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6425" y="4430713"/>
            <a:ext cx="45085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4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2775" y="4987925"/>
            <a:ext cx="458788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9288" y="5694363"/>
            <a:ext cx="371475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8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8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500188"/>
            <a:ext cx="6667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1308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  RECTANGLE    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1976438"/>
            <a:ext cx="8501062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Acesso </a:t>
            </a:r>
            <a:r>
              <a:rPr lang="pt-BR" dirty="0">
                <a:latin typeface="Constantia" pitchFamily="18" charset="0"/>
              </a:rPr>
              <a:t>      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Draw</a:t>
            </a:r>
            <a:r>
              <a:rPr lang="pt-BR" b="1" dirty="0">
                <a:latin typeface="Constantia" pitchFamily="18" charset="0"/>
              </a:rPr>
              <a:t>  » </a:t>
            </a:r>
            <a:r>
              <a:rPr lang="pt-BR" b="1" dirty="0" err="1">
                <a:latin typeface="Constantia" pitchFamily="18" charset="0"/>
              </a:rPr>
              <a:t>Rectangle</a:t>
            </a:r>
            <a:r>
              <a:rPr lang="pt-BR" b="1" dirty="0">
                <a:latin typeface="Constantia" pitchFamily="18" charset="0"/>
              </a:rPr>
              <a:t> ;</a:t>
            </a:r>
          </a:p>
          <a:p>
            <a:pPr lvl="2"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REC + ENTER</a:t>
            </a:r>
            <a:r>
              <a:rPr lang="pt-BR" dirty="0">
                <a:latin typeface="Constantia" pitchFamily="18" charset="0"/>
              </a:rPr>
              <a:t>;  A partir de um ponto pode ser gerado um retângulo 		        por uma diagonal aleatória, ou inserindo uma coordenada relativa 		        (@X,Y – respectivamente a sua largura em “X” e altura  em “Y”).</a:t>
            </a:r>
          </a:p>
          <a:p>
            <a:pPr lvl="3" algn="just">
              <a:buFont typeface="Arial" charset="0"/>
              <a:buChar char="•"/>
              <a:defRPr/>
            </a:pPr>
            <a:r>
              <a:rPr lang="pt-BR" dirty="0">
                <a:solidFill>
                  <a:srgbClr val="00B0F0"/>
                </a:solidFill>
                <a:latin typeface="Constantia" pitchFamily="18" charset="0"/>
              </a:rPr>
              <a:t> </a:t>
            </a:r>
            <a:r>
              <a:rPr lang="pt-BR" b="1" dirty="0" err="1">
                <a:solidFill>
                  <a:srgbClr val="00B0F0"/>
                </a:solidFill>
                <a:latin typeface="Constantia" pitchFamily="18" charset="0"/>
              </a:rPr>
              <a:t>Chamfer</a:t>
            </a:r>
            <a:r>
              <a:rPr lang="pt-BR" b="1" dirty="0">
                <a:solidFill>
                  <a:srgbClr val="00B0F0"/>
                </a:solidFill>
                <a:latin typeface="Constantia" pitchFamily="18" charset="0"/>
              </a:rPr>
              <a:t> » </a:t>
            </a:r>
            <a:r>
              <a:rPr lang="pt-BR" dirty="0">
                <a:solidFill>
                  <a:srgbClr val="00B0F0"/>
                </a:solidFill>
                <a:latin typeface="Constantia" pitchFamily="18" charset="0"/>
              </a:rPr>
              <a:t>Opção de chanfrar todos  os cantos do retângulo  com medidas definidas;</a:t>
            </a:r>
          </a:p>
          <a:p>
            <a:pPr lvl="3"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Elevation</a:t>
            </a: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» </a:t>
            </a:r>
            <a:r>
              <a:rPr lang="pt-BR" dirty="0">
                <a:latin typeface="Constantia" pitchFamily="18" charset="0"/>
              </a:rPr>
              <a:t>Opção de criar retângulo elevado a uma medida ao plano </a:t>
            </a:r>
            <a:r>
              <a:rPr lang="pt-BR" dirty="0">
                <a:latin typeface="Calibri" pitchFamily="34" charset="0"/>
              </a:rPr>
              <a:t>0 </a:t>
            </a:r>
            <a:r>
              <a:rPr lang="pt-BR" dirty="0">
                <a:latin typeface="+mn-lt"/>
              </a:rPr>
              <a:t>(zero) </a:t>
            </a:r>
            <a:r>
              <a:rPr lang="pt-BR" dirty="0">
                <a:latin typeface="+mj-lt"/>
              </a:rPr>
              <a:t>3</a:t>
            </a:r>
            <a:r>
              <a:rPr lang="pt-BR" dirty="0">
                <a:latin typeface="+mn-lt"/>
              </a:rPr>
              <a:t>D;</a:t>
            </a:r>
          </a:p>
          <a:p>
            <a:pPr lvl="3" algn="just"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 err="1">
                <a:solidFill>
                  <a:srgbClr val="00B0F0"/>
                </a:solidFill>
                <a:latin typeface="+mn-lt"/>
              </a:rPr>
              <a:t>Fillet</a:t>
            </a:r>
            <a:r>
              <a:rPr lang="pt-BR" b="1" dirty="0">
                <a:solidFill>
                  <a:srgbClr val="00B0F0"/>
                </a:solidFill>
                <a:latin typeface="+mn-lt"/>
              </a:rPr>
              <a:t>  </a:t>
            </a:r>
            <a:r>
              <a:rPr lang="pt-BR" b="1" dirty="0">
                <a:solidFill>
                  <a:srgbClr val="00B0F0"/>
                </a:solidFill>
                <a:latin typeface="Constantia" pitchFamily="18" charset="0"/>
              </a:rPr>
              <a:t>»  </a:t>
            </a:r>
            <a:r>
              <a:rPr lang="pt-BR" dirty="0">
                <a:solidFill>
                  <a:srgbClr val="00B0F0"/>
                </a:solidFill>
                <a:latin typeface="Constantia" pitchFamily="18" charset="0"/>
              </a:rPr>
              <a:t>Opções de arredondar todos os cantos definindo um raio;</a:t>
            </a:r>
          </a:p>
          <a:p>
            <a:pPr lvl="3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Thickeness</a:t>
            </a:r>
            <a:r>
              <a:rPr lang="pt-BR" b="1" dirty="0">
                <a:latin typeface="Constantia" pitchFamily="18" charset="0"/>
              </a:rPr>
              <a:t>  </a:t>
            </a:r>
            <a:r>
              <a:rPr lang="pt-BR" dirty="0">
                <a:latin typeface="Constantia" pitchFamily="18" charset="0"/>
              </a:rPr>
              <a:t>» Opção de uma extrusão “extrusão” do retângulo em </a:t>
            </a:r>
            <a:r>
              <a:rPr lang="pt-BR" dirty="0"/>
              <a:t>3D;</a:t>
            </a:r>
          </a:p>
          <a:p>
            <a:pPr lvl="3" algn="just">
              <a:buFont typeface="Arial" charset="0"/>
              <a:buChar char="•"/>
              <a:defRPr/>
            </a:pPr>
            <a:r>
              <a:rPr lang="pt-BR" dirty="0">
                <a:solidFill>
                  <a:srgbClr val="00B0F0"/>
                </a:solidFill>
                <a:latin typeface="Calibri" pitchFamily="34" charset="0"/>
              </a:rPr>
              <a:t> </a:t>
            </a:r>
            <a:r>
              <a:rPr lang="pt-BR" b="1" dirty="0" err="1">
                <a:solidFill>
                  <a:srgbClr val="00B0F0"/>
                </a:solidFill>
                <a:latin typeface="Calibri" pitchFamily="34" charset="0"/>
              </a:rPr>
              <a:t>Width</a:t>
            </a:r>
            <a:r>
              <a:rPr lang="pt-BR" b="1" dirty="0">
                <a:solidFill>
                  <a:srgbClr val="00B0F0"/>
                </a:solidFill>
                <a:latin typeface="Calibri" pitchFamily="34" charset="0"/>
              </a:rPr>
              <a:t> </a:t>
            </a:r>
            <a:r>
              <a:rPr lang="pt-BR" dirty="0">
                <a:solidFill>
                  <a:srgbClr val="00B0F0"/>
                </a:solidFill>
                <a:latin typeface="Constantia" pitchFamily="18" charset="0"/>
              </a:rPr>
              <a:t>»  Opção de definir espessuras de linhas de seu retângulo;</a:t>
            </a:r>
          </a:p>
          <a:p>
            <a:pPr lvl="3"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>
                <a:latin typeface="Constantia" pitchFamily="18" charset="0"/>
              </a:rPr>
              <a:t>Pan e </a:t>
            </a:r>
            <a:r>
              <a:rPr lang="pt-BR" b="1" dirty="0" err="1">
                <a:latin typeface="Constantia" pitchFamily="18" charset="0"/>
              </a:rPr>
              <a:t>Zoon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dirty="0">
                <a:latin typeface="Constantia" pitchFamily="18" charset="0"/>
              </a:rPr>
              <a:t>» Chama o comando pan e zoom para manipulação do desenho.</a:t>
            </a:r>
            <a:endParaRPr lang="pt-BR" dirty="0">
              <a:latin typeface="Calibri" pitchFamily="34" charset="0"/>
            </a:endParaRPr>
          </a:p>
          <a:p>
            <a:pPr lvl="3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2071688"/>
            <a:ext cx="2778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50" y="3473450"/>
            <a:ext cx="1487488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</a:t>
            </a:r>
            <a:r>
              <a:rPr lang="pt-BR" sz="3600" i="1" dirty="0" err="1">
                <a:latin typeface="Impact" pitchFamily="34" charset="0"/>
                <a:ea typeface="+mj-ea"/>
                <a:cs typeface="+mj-cs"/>
              </a:rPr>
              <a:t>Circle</a:t>
            </a: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1976438"/>
            <a:ext cx="8501062" cy="407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Acesso </a:t>
            </a:r>
            <a:r>
              <a:rPr lang="pt-BR" dirty="0">
                <a:latin typeface="Constantia" pitchFamily="18" charset="0"/>
              </a:rPr>
              <a:t>      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Draw</a:t>
            </a:r>
            <a:r>
              <a:rPr lang="pt-BR" b="1" dirty="0">
                <a:latin typeface="Constantia" pitchFamily="18" charset="0"/>
              </a:rPr>
              <a:t>  » </a:t>
            </a:r>
            <a:r>
              <a:rPr lang="pt-BR" b="1" dirty="0" err="1">
                <a:latin typeface="Constantia" pitchFamily="18" charset="0"/>
              </a:rPr>
              <a:t>Circle</a:t>
            </a:r>
            <a:r>
              <a:rPr lang="pt-BR" b="1" dirty="0">
                <a:latin typeface="Constantia" pitchFamily="18" charset="0"/>
              </a:rPr>
              <a:t>;</a:t>
            </a:r>
          </a:p>
          <a:p>
            <a:pPr lvl="2"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C + ENTER</a:t>
            </a:r>
            <a:r>
              <a:rPr lang="pt-BR" dirty="0">
                <a:latin typeface="Constantia" pitchFamily="18" charset="0"/>
              </a:rPr>
              <a:t>;  </a:t>
            </a:r>
          </a:p>
          <a:p>
            <a:pPr algn="just">
              <a:defRPr/>
            </a:pPr>
            <a:endParaRPr lang="pt-BR" dirty="0">
              <a:latin typeface="Constantia" pitchFamily="18" charset="0"/>
            </a:endParaRPr>
          </a:p>
          <a:p>
            <a:pPr lvl="3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Funções botão direito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3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b="1" dirty="0">
                <a:latin typeface="+mj-lt"/>
              </a:rPr>
              <a:t> 3P</a:t>
            </a:r>
            <a:r>
              <a:rPr lang="pt-BR" dirty="0"/>
              <a:t> –</a:t>
            </a:r>
            <a:r>
              <a:rPr lang="pt-BR" dirty="0">
                <a:latin typeface="+mn-lt"/>
              </a:rPr>
              <a:t>Desenha círculo através de </a:t>
            </a:r>
            <a:r>
              <a:rPr lang="pt-BR" dirty="0">
                <a:latin typeface="+mj-lt"/>
              </a:rPr>
              <a:t>3 </a:t>
            </a:r>
            <a:r>
              <a:rPr lang="pt-BR" dirty="0">
                <a:latin typeface="+mn-lt"/>
              </a:rPr>
              <a:t>pontos;</a:t>
            </a:r>
          </a:p>
          <a:p>
            <a:pPr lvl="3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j-lt"/>
              </a:rPr>
              <a:t>2</a:t>
            </a:r>
            <a:r>
              <a:rPr lang="pt-BR" b="1" dirty="0">
                <a:latin typeface="+mn-lt"/>
              </a:rPr>
              <a:t>P </a:t>
            </a:r>
            <a:r>
              <a:rPr lang="pt-BR" dirty="0">
                <a:latin typeface="+mn-lt"/>
              </a:rPr>
              <a:t>– Desenha círculo através de </a:t>
            </a:r>
            <a:r>
              <a:rPr lang="pt-BR" dirty="0">
                <a:latin typeface="+mj-lt"/>
              </a:rPr>
              <a:t>2 </a:t>
            </a:r>
            <a:r>
              <a:rPr lang="pt-BR" dirty="0">
                <a:latin typeface="+mn-lt"/>
              </a:rPr>
              <a:t>pontos;</a:t>
            </a:r>
            <a:endParaRPr lang="pt-BR" dirty="0">
              <a:latin typeface="+mj-lt"/>
            </a:endParaRPr>
          </a:p>
          <a:p>
            <a:pPr lvl="3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n-lt"/>
              </a:rPr>
              <a:t>TTR – </a:t>
            </a:r>
            <a:r>
              <a:rPr lang="pt-BR" dirty="0">
                <a:latin typeface="+mn-lt"/>
              </a:rPr>
              <a:t>Desenha círculo tangente a dois objetos selecionados e a especificação do raio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3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R – </a:t>
            </a:r>
            <a:r>
              <a:rPr lang="pt-BR" dirty="0">
                <a:latin typeface="Constantia" pitchFamily="18" charset="0"/>
              </a:rPr>
              <a:t>desenha um círculo através de seu raio;</a:t>
            </a:r>
          </a:p>
          <a:p>
            <a:pPr lvl="3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D – </a:t>
            </a:r>
            <a:r>
              <a:rPr lang="pt-BR" dirty="0">
                <a:latin typeface="Constantia" pitchFamily="18" charset="0"/>
              </a:rPr>
              <a:t>Desenha um círculo, através de seu diâmetro;</a:t>
            </a:r>
          </a:p>
          <a:p>
            <a:pPr lvl="3" algn="just">
              <a:defRPr/>
            </a:pPr>
            <a:endParaRPr lang="pt-BR" dirty="0">
              <a:latin typeface="Calibri" pitchFamily="34" charset="0"/>
            </a:endParaRPr>
          </a:p>
          <a:p>
            <a:pPr lvl="3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63" y="2071688"/>
            <a:ext cx="2778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39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238" y="1500188"/>
            <a:ext cx="428625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0988" y="3143250"/>
            <a:ext cx="1504950" cy="180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81042" y="1010384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000" i="1" dirty="0" smtClean="0">
                <a:solidFill>
                  <a:schemeClr val="tx1"/>
                </a:solidFill>
                <a:latin typeface="Impact" pitchFamily="34" charset="0"/>
              </a:rPr>
              <a:t> Iniciar um  Desenho</a:t>
            </a:r>
            <a:endParaRPr lang="pt-BR" sz="30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6" name="Título 9"/>
          <p:cNvSpPr txBox="1">
            <a:spLocks/>
          </p:cNvSpPr>
          <p:nvPr/>
        </p:nvSpPr>
        <p:spPr bwMode="auto">
          <a:xfrm>
            <a:off x="71406" y="1714488"/>
            <a:ext cx="464347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>
              <a:lnSpc>
                <a:spcPct val="170000"/>
              </a:lnSpc>
              <a:buFont typeface="Wingdings" pitchFamily="2" charset="2"/>
              <a:buChar char="Ø"/>
              <a:defRPr/>
            </a:pPr>
            <a:r>
              <a:rPr lang="pt-BR" sz="1300" i="1" dirty="0">
                <a:latin typeface="+mn-lt"/>
                <a:ea typeface="+mj-ea"/>
                <a:cs typeface="+mj-cs"/>
              </a:rPr>
              <a:t>  </a:t>
            </a:r>
            <a:r>
              <a:rPr lang="pt-BR" sz="1300" dirty="0">
                <a:latin typeface="+mn-lt"/>
              </a:rPr>
              <a:t>O que devemos saber para iniciar o desenvolvimento de um desenho é que o programa oferece um espaço de trabalho infinito, e estabelece a localização dos elementos gráficos neste plano através de </a:t>
            </a:r>
            <a:r>
              <a:rPr lang="pt-BR" sz="1300" b="1" dirty="0">
                <a:solidFill>
                  <a:srgbClr val="FF0000"/>
                </a:solidFill>
                <a:latin typeface="+mn-lt"/>
              </a:rPr>
              <a:t>coordenadas cartesianas </a:t>
            </a:r>
            <a:r>
              <a:rPr lang="pt-BR" sz="1300" dirty="0">
                <a:latin typeface="+mn-lt"/>
              </a:rPr>
              <a:t>com valores em unidades, portanto, devemos utilizar </a:t>
            </a:r>
            <a:r>
              <a:rPr lang="pt-BR" sz="1300" b="1" dirty="0">
                <a:solidFill>
                  <a:srgbClr val="FF0000"/>
                </a:solidFill>
                <a:latin typeface="+mn-lt"/>
              </a:rPr>
              <a:t>O ESPAÇO DE TRABALHO DO PROGRAMA PARA DESENVOLVER O DESENHO EM ESCALA REAL NA UNIDADE DE MEDIDA ADEQUADA</a:t>
            </a:r>
            <a:r>
              <a:rPr lang="pt-BR" sz="1300" b="1" dirty="0">
                <a:latin typeface="+mn-lt"/>
              </a:rPr>
              <a:t>,</a:t>
            </a:r>
            <a:r>
              <a:rPr lang="pt-BR" sz="1300" dirty="0">
                <a:latin typeface="+mn-lt"/>
              </a:rPr>
              <a:t> ou seja, na unidade de medida utilizada conforme a finalidade do desenho (ex.: metros para Civil e milímetros para Mecânica).</a:t>
            </a:r>
          </a:p>
          <a:p>
            <a:pPr algn="just">
              <a:lnSpc>
                <a:spcPct val="170000"/>
              </a:lnSpc>
              <a:buFont typeface="Wingdings" pitchFamily="2" charset="2"/>
              <a:buChar char="Ø"/>
              <a:defRPr/>
            </a:pPr>
            <a:r>
              <a:rPr lang="pt-BR" sz="1300" dirty="0">
                <a:latin typeface="+mn-lt"/>
              </a:rPr>
              <a:t>  Para facilitar o início de novos desenhos é necessário que o programa apresente uma tela inicial, onde se podem definir as características básicas do arquivo novo.</a:t>
            </a:r>
          </a:p>
        </p:txBody>
      </p:sp>
      <p:pic>
        <p:nvPicPr>
          <p:cNvPr id="112642" name="Picture 2" descr="01_imagem_0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24413" y="2090738"/>
            <a:ext cx="424815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12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uild="allAtOnce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MIRROR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142875" y="2071688"/>
            <a:ext cx="5643563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  <a:cs typeface="Times New Roman" pitchFamily="18" charset="0"/>
              </a:rPr>
              <a:t>Commmand</a:t>
            </a:r>
            <a:r>
              <a:rPr lang="pt-BR" sz="1600" dirty="0">
                <a:latin typeface="+mn-lt"/>
                <a:cs typeface="Times New Roman" pitchFamily="18" charset="0"/>
              </a:rPr>
              <a:t>: 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MIRROR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  <a:cs typeface="Times New Roman" pitchFamily="18" charset="0"/>
              </a:rPr>
              <a:t>Select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objects</a:t>
            </a:r>
            <a:r>
              <a:rPr lang="pt-BR" sz="1600" dirty="0">
                <a:latin typeface="+mn-lt"/>
                <a:cs typeface="Times New Roman" pitchFamily="18" charset="0"/>
              </a:rPr>
              <a:t>: 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Selecione objeto a ser espelhado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  <a:cs typeface="Times New Roman" pitchFamily="18" charset="0"/>
              </a:rPr>
              <a:t>Specify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first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point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of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mirror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line</a:t>
            </a:r>
            <a:r>
              <a:rPr lang="pt-BR" sz="1600" dirty="0">
                <a:latin typeface="+mn-lt"/>
                <a:cs typeface="Times New Roman" pitchFamily="18" charset="0"/>
              </a:rPr>
              <a:t>:  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(primeiro ponto da linha de espelhamento)P1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  <a:cs typeface="Times New Roman" pitchFamily="18" charset="0"/>
              </a:rPr>
              <a:t>Specify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second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point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of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mirror</a:t>
            </a:r>
            <a:r>
              <a:rPr lang="pt-BR" sz="1600" dirty="0"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latin typeface="+mn-lt"/>
                <a:cs typeface="Times New Roman" pitchFamily="18" charset="0"/>
              </a:rPr>
              <a:t>line</a:t>
            </a:r>
            <a:r>
              <a:rPr lang="pt-BR" sz="1600" dirty="0">
                <a:latin typeface="+mn-lt"/>
                <a:cs typeface="Times New Roman" pitchFamily="18" charset="0"/>
              </a:rPr>
              <a:t>: 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(segundo ponto da linha de espelhamento) P2&lt;</a:t>
            </a:r>
            <a:r>
              <a:rPr lang="pt-BR" sz="1600" dirty="0" err="1">
                <a:solidFill>
                  <a:srgbClr val="0070C0"/>
                </a:solidFill>
                <a:latin typeface="+mn-lt"/>
                <a:cs typeface="Times New Roman" pitchFamily="18" charset="0"/>
              </a:rPr>
              <a:t>Ortho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 </a:t>
            </a:r>
            <a:r>
              <a:rPr lang="pt-BR" sz="1600" dirty="0" err="1">
                <a:solidFill>
                  <a:srgbClr val="0070C0"/>
                </a:solidFill>
                <a:latin typeface="+mn-lt"/>
                <a:cs typeface="Times New Roman" pitchFamily="18" charset="0"/>
              </a:rPr>
              <a:t>on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&gt;ou &lt;Polar </a:t>
            </a:r>
            <a:r>
              <a:rPr lang="pt-BR" sz="1600" dirty="0" err="1">
                <a:solidFill>
                  <a:srgbClr val="0070C0"/>
                </a:solidFill>
                <a:latin typeface="+mn-lt"/>
                <a:cs typeface="Times New Roman" pitchFamily="18" charset="0"/>
              </a:rPr>
              <a:t>on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&gt;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>
                <a:latin typeface="+mn-lt"/>
                <a:cs typeface="Times New Roman" pitchFamily="18" charset="0"/>
              </a:rPr>
              <a:t>Delete source </a:t>
            </a:r>
            <a:r>
              <a:rPr lang="pt-BR" sz="1600" dirty="0" err="1">
                <a:latin typeface="+mn-lt"/>
                <a:cs typeface="Times New Roman" pitchFamily="18" charset="0"/>
              </a:rPr>
              <a:t>objects</a:t>
            </a:r>
            <a:r>
              <a:rPr lang="pt-BR" sz="1600" dirty="0">
                <a:latin typeface="+mn-lt"/>
                <a:cs typeface="Times New Roman" pitchFamily="18" charset="0"/>
              </a:rPr>
              <a:t>? [Yes/No] &lt;N</a:t>
            </a:r>
            <a:r>
              <a:rPr lang="pt-BR" sz="1600" dirty="0" smtClean="0">
                <a:latin typeface="+mn-lt"/>
                <a:cs typeface="Times New Roman" pitchFamily="18" charset="0"/>
              </a:rPr>
              <a:t>&gt;: </a:t>
            </a:r>
            <a:r>
              <a:rPr lang="pt-BR" sz="160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Caso seja Yes ,deleta 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o </a:t>
            </a:r>
            <a:r>
              <a:rPr lang="pt-BR" sz="160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objeto gerador 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do </a:t>
            </a:r>
            <a:r>
              <a:rPr lang="pt-BR" sz="1600" dirty="0" err="1">
                <a:solidFill>
                  <a:srgbClr val="0070C0"/>
                </a:solidFill>
                <a:latin typeface="+mn-lt"/>
                <a:cs typeface="Times New Roman" pitchFamily="18" charset="0"/>
              </a:rPr>
              <a:t>mirror</a:t>
            </a:r>
            <a:r>
              <a:rPr lang="pt-BR" sz="1600" dirty="0">
                <a:solidFill>
                  <a:srgbClr val="0070C0"/>
                </a:solidFill>
                <a:latin typeface="+mn-lt"/>
                <a:cs typeface="Times New Roman" pitchFamily="18" charset="0"/>
              </a:rPr>
              <a:t> e manter somente o seu </a:t>
            </a:r>
            <a:r>
              <a:rPr lang="pt-BR" sz="160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espelho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    Caso seja No, mantém-se o objeto gerador do </a:t>
            </a:r>
            <a:r>
              <a:rPr lang="pt-BR" sz="1600" dirty="0" err="1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mirror</a:t>
            </a:r>
            <a:r>
              <a:rPr lang="pt-BR" sz="1600" dirty="0" smtClean="0">
                <a:solidFill>
                  <a:srgbClr val="0070C0"/>
                </a:solidFill>
                <a:latin typeface="+mn-lt"/>
                <a:cs typeface="Times New Roman" pitchFamily="18" charset="0"/>
              </a:rPr>
              <a:t> e manter o seu espelho</a:t>
            </a:r>
            <a:endParaRPr lang="pt-BR" sz="1600" dirty="0">
              <a:solidFill>
                <a:srgbClr val="0070C0"/>
              </a:solidFill>
              <a:latin typeface="+mn-lt"/>
              <a:cs typeface="Times New Roman" pitchFamily="18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MODIFY  »  </a:t>
            </a:r>
            <a:r>
              <a:rPr lang="pt-BR" sz="1600" dirty="0" err="1">
                <a:latin typeface="+mn-lt"/>
              </a:rPr>
              <a:t>Mirror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MI + ENTER</a:t>
            </a: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5" y="1571625"/>
            <a:ext cx="406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02300" y="2057400"/>
            <a:ext cx="7270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0038" y="2071688"/>
            <a:ext cx="8509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2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43813" y="2071688"/>
            <a:ext cx="922337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3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00750" y="4286250"/>
            <a:ext cx="63658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2104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50" y="4343400"/>
            <a:ext cx="1023938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321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132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1321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7" dur="500"/>
                                        <p:tgtEl>
                                          <p:spTgt spid="1321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ROTATE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500063" y="2079625"/>
            <a:ext cx="4214812" cy="329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pt-BR" sz="1600" b="1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Inicialmente seleciona-se o objeto que vai ser rotacionado + &lt; ENTER &gt;</a:t>
            </a: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O ponto central de rotação do objeto é solicitado, </a:t>
            </a:r>
            <a:r>
              <a:rPr lang="pt-BR" sz="1600" b="1">
                <a:latin typeface="Arial Narrow" pitchFamily="34" charset="0"/>
              </a:rPr>
              <a:t>P1</a:t>
            </a:r>
            <a:r>
              <a:rPr lang="pt-BR" sz="1600">
                <a:latin typeface="Arial Narrow" pitchFamily="34" charset="0"/>
              </a:rPr>
              <a:t> &lt; ENTER &gt;</a:t>
            </a: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Pede-se para definir o ângulo que rotacionará o objeto seguindo a orientação anti-horário ou ponto para fixar a inclinação;</a:t>
            </a:r>
          </a:p>
          <a:p>
            <a:pPr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Select objects: 43 found</a:t>
            </a:r>
          </a:p>
          <a:p>
            <a:pPr algn="just"/>
            <a:r>
              <a:rPr lang="pt-BR" sz="1600">
                <a:latin typeface="Arial Narrow" pitchFamily="34" charset="0"/>
              </a:rPr>
              <a:t>   Specify base point: P1</a:t>
            </a:r>
          </a:p>
          <a:p>
            <a:pPr algn="just"/>
            <a:r>
              <a:rPr lang="pt-BR" sz="1600">
                <a:latin typeface="Arial Narrow" pitchFamily="34" charset="0"/>
              </a:rPr>
              <a:t>   Specify rotation angle or [Reference]: 45 (digite o              ângulo em seguida)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MODIFY  »  </a:t>
            </a:r>
            <a:r>
              <a:rPr lang="pt-BR" sz="1600" dirty="0" err="1">
                <a:latin typeface="+mn-lt"/>
              </a:rPr>
              <a:t>Rotate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RO + ENTER</a:t>
            </a:r>
          </a:p>
        </p:txBody>
      </p:sp>
      <p:pic>
        <p:nvPicPr>
          <p:cNvPr id="6554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86375" y="2286000"/>
            <a:ext cx="2922588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8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86375" y="4357688"/>
            <a:ext cx="1666875" cy="173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" y="1571625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55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FILLET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2255838"/>
            <a:ext cx="8501062" cy="281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Acesso </a:t>
            </a:r>
            <a:r>
              <a:rPr lang="pt-BR" dirty="0">
                <a:latin typeface="Constantia" pitchFamily="18" charset="0"/>
              </a:rPr>
              <a:t>      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Modify</a:t>
            </a:r>
            <a:r>
              <a:rPr lang="pt-BR" b="1" dirty="0">
                <a:latin typeface="Constantia" pitchFamily="18" charset="0"/>
              </a:rPr>
              <a:t>  » </a:t>
            </a:r>
            <a:r>
              <a:rPr lang="pt-BR" b="1" dirty="0" err="1">
                <a:latin typeface="Constantia" pitchFamily="18" charset="0"/>
              </a:rPr>
              <a:t>Fillet</a:t>
            </a:r>
            <a:r>
              <a:rPr lang="pt-BR" b="1" dirty="0">
                <a:latin typeface="Constantia" pitchFamily="18" charset="0"/>
              </a:rPr>
              <a:t>;</a:t>
            </a:r>
          </a:p>
          <a:p>
            <a:pPr lvl="2"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F + ENTER</a:t>
            </a:r>
            <a:r>
              <a:rPr lang="pt-BR" dirty="0">
                <a:latin typeface="Constantia" pitchFamily="18" charset="0"/>
              </a:rPr>
              <a:t>;  </a:t>
            </a:r>
          </a:p>
          <a:p>
            <a:pPr algn="just">
              <a:defRPr/>
            </a:pPr>
            <a:endParaRPr lang="pt-BR" dirty="0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Opções de Comando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b="1" dirty="0">
                <a:latin typeface="+mj-lt"/>
              </a:rPr>
              <a:t> TRIM </a:t>
            </a:r>
            <a:r>
              <a:rPr lang="pt-BR" dirty="0"/>
              <a:t> – </a:t>
            </a:r>
            <a:r>
              <a:rPr lang="pt-BR" dirty="0">
                <a:latin typeface="+mn-lt"/>
              </a:rPr>
              <a:t>Mantém ou não os cantos vivos originais;</a:t>
            </a: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j-lt"/>
              </a:rPr>
              <a:t>POLYLINE</a:t>
            </a:r>
            <a:r>
              <a:rPr lang="pt-BR" b="1" dirty="0">
                <a:latin typeface="+mn-lt"/>
              </a:rPr>
              <a:t> </a:t>
            </a:r>
            <a:r>
              <a:rPr lang="pt-BR" dirty="0">
                <a:latin typeface="+mn-lt"/>
              </a:rPr>
              <a:t>– Caso se o objeto seja uma </a:t>
            </a:r>
            <a:r>
              <a:rPr lang="pt-BR" dirty="0" err="1">
                <a:latin typeface="+mn-lt"/>
              </a:rPr>
              <a:t>polyline</a:t>
            </a:r>
            <a:r>
              <a:rPr lang="pt-BR" dirty="0">
                <a:latin typeface="+mn-lt"/>
              </a:rPr>
              <a:t>;</a:t>
            </a:r>
            <a:endParaRPr lang="pt-BR" dirty="0">
              <a:latin typeface="+mj-lt"/>
            </a:endParaRP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endParaRPr lang="pt-BR" dirty="0">
              <a:latin typeface="Calibri" pitchFamily="34" charset="0"/>
            </a:endParaRPr>
          </a:p>
          <a:p>
            <a:pPr lvl="3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63" y="2360613"/>
            <a:ext cx="2778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60513"/>
            <a:ext cx="357188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4588" y="2452688"/>
            <a:ext cx="256222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CHAMFER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1976438"/>
            <a:ext cx="8501062" cy="455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Acesso </a:t>
            </a:r>
            <a:r>
              <a:rPr lang="pt-BR" dirty="0">
                <a:latin typeface="Constantia" pitchFamily="18" charset="0"/>
              </a:rPr>
              <a:t>      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Modify</a:t>
            </a:r>
            <a:r>
              <a:rPr lang="pt-BR" b="1" dirty="0">
                <a:latin typeface="Constantia" pitchFamily="18" charset="0"/>
              </a:rPr>
              <a:t>  » </a:t>
            </a:r>
            <a:r>
              <a:rPr lang="pt-BR" b="1" dirty="0" err="1">
                <a:latin typeface="Constantia" pitchFamily="18" charset="0"/>
              </a:rPr>
              <a:t>Chamfer</a:t>
            </a:r>
            <a:endParaRPr lang="pt-BR" b="1" dirty="0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CHA+ ENTER</a:t>
            </a:r>
            <a:r>
              <a:rPr lang="pt-BR" dirty="0">
                <a:latin typeface="Constantia" pitchFamily="18" charset="0"/>
              </a:rPr>
              <a:t>;  </a:t>
            </a:r>
          </a:p>
          <a:p>
            <a:pPr algn="just">
              <a:defRPr/>
            </a:pPr>
            <a:endParaRPr lang="pt-BR" dirty="0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Opções de Comando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b="1" dirty="0">
                <a:latin typeface="+mn-lt"/>
              </a:rPr>
              <a:t> METHOD </a:t>
            </a:r>
            <a:r>
              <a:rPr lang="pt-BR" dirty="0">
                <a:latin typeface="+mn-lt"/>
              </a:rPr>
              <a:t> – Especifica se o comando exibirá distâncias de Chanfro ou uma distância e um ângulo;</a:t>
            </a: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j-lt"/>
              </a:rPr>
              <a:t>ANGULE</a:t>
            </a:r>
            <a:r>
              <a:rPr lang="pt-BR" b="1" dirty="0">
                <a:latin typeface="+mn-lt"/>
              </a:rPr>
              <a:t> </a:t>
            </a:r>
            <a:r>
              <a:rPr lang="pt-BR" dirty="0">
                <a:latin typeface="+mn-lt"/>
              </a:rPr>
              <a:t>– Permite ao usuário configurar o chanfro especificando ângulo  e o comprimento da linha de chanfro;</a:t>
            </a:r>
            <a:endParaRPr lang="pt-BR" dirty="0">
              <a:latin typeface="+mj-lt"/>
            </a:endParaRP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n-lt"/>
              </a:rPr>
              <a:t>DISTANCE – </a:t>
            </a:r>
            <a:r>
              <a:rPr lang="pt-BR" dirty="0">
                <a:latin typeface="+mn-lt"/>
              </a:rPr>
              <a:t>O usuário especifica as distancias correspondentes a projeção da linha de chanfro em X e Y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1" algn="just">
              <a:spcBef>
                <a:spcPts val="600"/>
              </a:spcBef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TRIM – </a:t>
            </a:r>
            <a:r>
              <a:rPr lang="pt-BR" dirty="0">
                <a:latin typeface="Constantia" pitchFamily="18" charset="0"/>
              </a:rPr>
              <a:t>mantém ou não os cantos vivos originais, conforme o usuário opte por “</a:t>
            </a:r>
            <a:r>
              <a:rPr lang="pt-BR" dirty="0" err="1">
                <a:latin typeface="Constantia" pitchFamily="18" charset="0"/>
              </a:rPr>
              <a:t>Trim</a:t>
            </a:r>
            <a:r>
              <a:rPr lang="pt-BR" dirty="0">
                <a:latin typeface="Constantia" pitchFamily="18" charset="0"/>
              </a:rPr>
              <a:t>”ou “No </a:t>
            </a:r>
            <a:r>
              <a:rPr lang="pt-BR" dirty="0" err="1">
                <a:latin typeface="Constantia" pitchFamily="18" charset="0"/>
              </a:rPr>
              <a:t>Trim</a:t>
            </a:r>
            <a:r>
              <a:rPr lang="pt-BR" dirty="0">
                <a:latin typeface="Constantia" pitchFamily="18" charset="0"/>
              </a:rPr>
              <a:t>”. </a:t>
            </a:r>
          </a:p>
          <a:p>
            <a:pPr lvl="3" algn="just">
              <a:defRPr/>
            </a:pPr>
            <a:endParaRPr lang="pt-BR" dirty="0">
              <a:latin typeface="Calibri" pitchFamily="34" charset="0"/>
            </a:endParaRPr>
          </a:p>
          <a:p>
            <a:pPr lvl="3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52563" y="2071688"/>
            <a:ext cx="2778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29313" y="2000250"/>
            <a:ext cx="2214562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75" y="1492250"/>
            <a:ext cx="357188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TRIM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1976438"/>
            <a:ext cx="5214937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Acesso </a:t>
            </a:r>
            <a:r>
              <a:rPr lang="pt-BR" dirty="0">
                <a:latin typeface="Constantia" pitchFamily="18" charset="0"/>
              </a:rPr>
              <a:t>      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Modify</a:t>
            </a:r>
            <a:r>
              <a:rPr lang="pt-BR" b="1" dirty="0">
                <a:latin typeface="Constantia" pitchFamily="18" charset="0"/>
              </a:rPr>
              <a:t>  » </a:t>
            </a:r>
            <a:r>
              <a:rPr lang="pt-BR" b="1" dirty="0" err="1">
                <a:latin typeface="Constantia" pitchFamily="18" charset="0"/>
              </a:rPr>
              <a:t>Trim</a:t>
            </a:r>
            <a:endParaRPr lang="pt-BR" b="1" dirty="0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TR + ENTER</a:t>
            </a:r>
            <a:r>
              <a:rPr lang="pt-BR" dirty="0">
                <a:latin typeface="Constantia" pitchFamily="18" charset="0"/>
              </a:rPr>
              <a:t>;  </a:t>
            </a:r>
          </a:p>
          <a:p>
            <a:pPr algn="just">
              <a:defRPr/>
            </a:pPr>
            <a:endParaRPr lang="pt-BR" dirty="0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Opções de Comando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1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b="1" dirty="0">
                <a:latin typeface="+mn-lt"/>
              </a:rPr>
              <a:t> PROJECT </a:t>
            </a:r>
            <a:r>
              <a:rPr lang="pt-BR" dirty="0">
                <a:latin typeface="+mn-lt"/>
              </a:rPr>
              <a:t> – O usuário escolhe o plano de projeção para o corte da entidade, no caso de trabalho </a:t>
            </a:r>
            <a:r>
              <a:rPr lang="pt-BR" dirty="0">
                <a:latin typeface="+mj-lt"/>
              </a:rPr>
              <a:t>3</a:t>
            </a:r>
            <a:r>
              <a:rPr lang="pt-BR" dirty="0">
                <a:latin typeface="+mn-lt"/>
              </a:rPr>
              <a:t>D;</a:t>
            </a:r>
          </a:p>
          <a:p>
            <a:pPr lvl="1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j-lt"/>
              </a:rPr>
              <a:t>EDGE</a:t>
            </a:r>
            <a:r>
              <a:rPr lang="pt-BR" b="1" dirty="0">
                <a:latin typeface="+mn-lt"/>
              </a:rPr>
              <a:t> </a:t>
            </a:r>
            <a:r>
              <a:rPr lang="pt-BR" dirty="0">
                <a:latin typeface="+mn-lt"/>
              </a:rPr>
              <a:t>– Determine se a entidade será cortada ou não, no caso de corte com base em um prolongamento imaginário de outra entidade;</a:t>
            </a:r>
            <a:endParaRPr lang="pt-BR" dirty="0">
              <a:latin typeface="+mj-lt"/>
            </a:endParaRPr>
          </a:p>
          <a:p>
            <a:pPr lvl="1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n-lt"/>
              </a:rPr>
              <a:t>UNDO – </a:t>
            </a:r>
            <a:r>
              <a:rPr lang="pt-BR" dirty="0">
                <a:latin typeface="+mn-lt"/>
              </a:rPr>
              <a:t>Desfaz os cortes feitos.</a:t>
            </a:r>
            <a:endParaRPr lang="pt-BR" dirty="0">
              <a:latin typeface="Constantia" pitchFamily="18" charset="0"/>
            </a:endParaRPr>
          </a:p>
          <a:p>
            <a:pPr lvl="3" algn="just">
              <a:defRPr/>
            </a:pPr>
            <a:endParaRPr lang="pt-BR" dirty="0">
              <a:latin typeface="Calibri" pitchFamily="34" charset="0"/>
            </a:endParaRPr>
          </a:p>
          <a:p>
            <a:pPr lvl="3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63" y="2071688"/>
            <a:ext cx="2778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44291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2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53125" y="2609850"/>
            <a:ext cx="2905125" cy="196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 EXTEND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357188" y="1976438"/>
            <a:ext cx="5214937" cy="443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 </a:t>
            </a:r>
            <a:r>
              <a:rPr lang="pt-BR" b="1" dirty="0">
                <a:latin typeface="Constantia" pitchFamily="18" charset="0"/>
              </a:rPr>
              <a:t>Acesso </a:t>
            </a:r>
            <a:r>
              <a:rPr lang="pt-BR" dirty="0">
                <a:latin typeface="Constantia" pitchFamily="18" charset="0"/>
              </a:rPr>
              <a:t>      </a:t>
            </a:r>
            <a:r>
              <a:rPr lang="pt-BR" b="1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Modify</a:t>
            </a:r>
            <a:r>
              <a:rPr lang="pt-BR" b="1" dirty="0">
                <a:latin typeface="Constantia" pitchFamily="18" charset="0"/>
              </a:rPr>
              <a:t>  »  </a:t>
            </a:r>
            <a:r>
              <a:rPr lang="pt-BR" b="1" dirty="0" err="1">
                <a:latin typeface="Constantia" pitchFamily="18" charset="0"/>
              </a:rPr>
              <a:t>Extend</a:t>
            </a:r>
            <a:endParaRPr lang="pt-BR" b="1" dirty="0">
              <a:latin typeface="Constantia" pitchFamily="18" charset="0"/>
            </a:endParaRPr>
          </a:p>
          <a:p>
            <a:pPr lvl="2" algn="just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  <a:p>
            <a:pPr algn="just">
              <a:buFont typeface="Arial" charset="0"/>
              <a:buChar char="•"/>
              <a:defRPr/>
            </a:pPr>
            <a:r>
              <a:rPr lang="pt-BR" dirty="0">
                <a:latin typeface="Constantia" pitchFamily="18" charset="0"/>
              </a:rPr>
              <a:t> </a:t>
            </a:r>
            <a:r>
              <a:rPr lang="pt-BR" b="1" dirty="0" err="1">
                <a:latin typeface="Constantia" pitchFamily="18" charset="0"/>
              </a:rPr>
              <a:t>Command</a:t>
            </a:r>
            <a:r>
              <a:rPr lang="pt-BR" b="1" dirty="0">
                <a:latin typeface="Constantia" pitchFamily="18" charset="0"/>
              </a:rPr>
              <a:t>:  EX + ENTER</a:t>
            </a:r>
            <a:r>
              <a:rPr lang="pt-BR" dirty="0">
                <a:latin typeface="Constantia" pitchFamily="18" charset="0"/>
              </a:rPr>
              <a:t>;  </a:t>
            </a:r>
          </a:p>
          <a:p>
            <a:pPr algn="just">
              <a:defRPr/>
            </a:pPr>
            <a:endParaRPr lang="pt-BR" dirty="0">
              <a:latin typeface="Constantia" pitchFamily="18" charset="0"/>
            </a:endParaRPr>
          </a:p>
          <a:p>
            <a:pPr lvl="1" algn="just">
              <a:buFont typeface="Arial" charset="0"/>
              <a:buChar char="•"/>
              <a:defRPr/>
            </a:pPr>
            <a:r>
              <a:rPr lang="pt-BR" b="1" dirty="0">
                <a:latin typeface="Constantia" pitchFamily="18" charset="0"/>
              </a:rPr>
              <a:t> Opções de Comando</a:t>
            </a:r>
            <a:r>
              <a:rPr lang="pt-BR" dirty="0">
                <a:latin typeface="Constantia" pitchFamily="18" charset="0"/>
              </a:rPr>
              <a:t>;</a:t>
            </a:r>
          </a:p>
          <a:p>
            <a:pPr lvl="1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b="1" dirty="0">
                <a:latin typeface="+mn-lt"/>
              </a:rPr>
              <a:t> PROJECT </a:t>
            </a:r>
            <a:r>
              <a:rPr lang="pt-BR" dirty="0">
                <a:latin typeface="+mn-lt"/>
              </a:rPr>
              <a:t> – O usuário escolhe o plano de projeção para o corte da entidade, no caso de trabalho </a:t>
            </a:r>
            <a:r>
              <a:rPr lang="pt-BR" dirty="0">
                <a:latin typeface="+mj-lt"/>
              </a:rPr>
              <a:t>3</a:t>
            </a:r>
            <a:r>
              <a:rPr lang="pt-BR" dirty="0">
                <a:latin typeface="+mn-lt"/>
              </a:rPr>
              <a:t>D;</a:t>
            </a:r>
          </a:p>
          <a:p>
            <a:pPr lvl="1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j-lt"/>
              </a:rPr>
              <a:t>EDGE</a:t>
            </a:r>
            <a:r>
              <a:rPr lang="pt-BR" b="1" dirty="0">
                <a:latin typeface="+mn-lt"/>
              </a:rPr>
              <a:t> </a:t>
            </a:r>
            <a:r>
              <a:rPr lang="pt-BR" dirty="0">
                <a:latin typeface="+mn-lt"/>
              </a:rPr>
              <a:t>– Determine se a entidade será estendida ou não, no caso de extensão até o prolongamento imaginário de outra entidade;</a:t>
            </a:r>
            <a:endParaRPr lang="pt-BR" dirty="0">
              <a:latin typeface="+mj-lt"/>
            </a:endParaRPr>
          </a:p>
          <a:p>
            <a:pPr lvl="1" algn="just">
              <a:spcBef>
                <a:spcPts val="1200"/>
              </a:spcBef>
              <a:buFont typeface="Arial" charset="0"/>
              <a:buChar char="•"/>
              <a:defRPr/>
            </a:pPr>
            <a:r>
              <a:rPr lang="pt-BR" dirty="0">
                <a:latin typeface="+mn-lt"/>
              </a:rPr>
              <a:t> </a:t>
            </a:r>
            <a:r>
              <a:rPr lang="pt-BR" b="1" dirty="0">
                <a:latin typeface="+mn-lt"/>
              </a:rPr>
              <a:t>UNDO – </a:t>
            </a:r>
            <a:r>
              <a:rPr lang="pt-BR" dirty="0">
                <a:latin typeface="+mn-lt"/>
              </a:rPr>
              <a:t>Desfaz as extensões feitas.</a:t>
            </a:r>
            <a:endParaRPr lang="pt-BR" dirty="0">
              <a:latin typeface="Constantia" pitchFamily="18" charset="0"/>
            </a:endParaRPr>
          </a:p>
          <a:p>
            <a:pPr lvl="3" algn="just">
              <a:defRPr/>
            </a:pPr>
            <a:endParaRPr lang="pt-BR" dirty="0">
              <a:latin typeface="Calibri" pitchFamily="34" charset="0"/>
            </a:endParaRPr>
          </a:p>
          <a:p>
            <a:pPr lvl="3">
              <a:buFont typeface="Arial" charset="0"/>
              <a:buChar char="•"/>
              <a:defRPr/>
            </a:pPr>
            <a:endParaRPr lang="pt-BR" dirty="0">
              <a:latin typeface="Constantia" pitchFamily="18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2563" y="2071688"/>
            <a:ext cx="277812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442913" cy="34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554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7850" y="3133725"/>
            <a:ext cx="307340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66566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" y="2571750"/>
            <a:ext cx="38385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478631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78644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78657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778671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6656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1959" y="2286014"/>
            <a:ext cx="4122667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478631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78644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78657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778671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6758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6000"/>
            <a:ext cx="4391110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478631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78644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78657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778671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6759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4261305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478631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78644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78657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778671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81042" y="1010384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000" i="1" dirty="0" smtClean="0">
                <a:solidFill>
                  <a:schemeClr val="tx1"/>
                </a:solidFill>
                <a:latin typeface="Impact" pitchFamily="34" charset="0"/>
              </a:rPr>
              <a:t> Iniciar um  Desenho</a:t>
            </a:r>
            <a:endParaRPr lang="pt-BR" sz="30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6" name="Título 9"/>
          <p:cNvSpPr txBox="1">
            <a:spLocks/>
          </p:cNvSpPr>
          <p:nvPr/>
        </p:nvSpPr>
        <p:spPr bwMode="auto">
          <a:xfrm>
            <a:off x="71406" y="2000240"/>
            <a:ext cx="892975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t-BR" dirty="0">
                <a:latin typeface="+mn-lt"/>
              </a:rPr>
              <a:t> As opções mais utilizadas neste tutorial são as oferecidas pela ficha </a:t>
            </a:r>
            <a:r>
              <a:rPr lang="pt-BR" i="1" dirty="0">
                <a:latin typeface="+mn-lt"/>
              </a:rPr>
              <a:t>Start </a:t>
            </a:r>
            <a:r>
              <a:rPr lang="pt-BR" i="1" dirty="0" err="1">
                <a:latin typeface="+mn-lt"/>
              </a:rPr>
              <a:t>from</a:t>
            </a:r>
            <a:r>
              <a:rPr lang="pt-BR" i="1" dirty="0">
                <a:latin typeface="+mn-lt"/>
              </a:rPr>
              <a:t> </a:t>
            </a:r>
            <a:r>
              <a:rPr lang="pt-BR" i="1" dirty="0" err="1">
                <a:latin typeface="+mn-lt"/>
              </a:rPr>
              <a:t>Scratch</a:t>
            </a:r>
            <a:r>
              <a:rPr lang="pt-BR" i="1" dirty="0">
                <a:latin typeface="+mn-lt"/>
              </a:rPr>
              <a:t>: 	Imperial</a:t>
            </a:r>
            <a:r>
              <a:rPr lang="pt-BR" dirty="0">
                <a:latin typeface="+mn-lt"/>
              </a:rPr>
              <a:t> (oferece uma área de trabalho inicial de </a:t>
            </a:r>
            <a:r>
              <a:rPr lang="pt-BR" dirty="0">
                <a:latin typeface="+mj-lt"/>
                <a:cs typeface="Arial" pitchFamily="34" charset="0"/>
              </a:rPr>
              <a:t>12x9</a:t>
            </a:r>
            <a:r>
              <a:rPr lang="pt-BR" dirty="0">
                <a:latin typeface="+mn-lt"/>
              </a:rPr>
              <a:t> unidades)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i="1" dirty="0">
                <a:latin typeface="+mn-lt"/>
              </a:rPr>
              <a:t>	</a:t>
            </a:r>
            <a:r>
              <a:rPr lang="pt-BR" i="1" dirty="0" err="1">
                <a:latin typeface="+mn-lt"/>
              </a:rPr>
              <a:t>Metric</a:t>
            </a:r>
            <a:r>
              <a:rPr lang="pt-BR" dirty="0">
                <a:latin typeface="+mn-lt"/>
              </a:rPr>
              <a:t> (oferece uma área de trabalho inicial de </a:t>
            </a:r>
            <a:r>
              <a:rPr lang="pt-BR" dirty="0">
                <a:latin typeface="+mj-lt"/>
                <a:cs typeface="Arial" pitchFamily="34" charset="0"/>
              </a:rPr>
              <a:t>420x297</a:t>
            </a:r>
            <a:r>
              <a:rPr lang="pt-BR" dirty="0">
                <a:latin typeface="+mn-lt"/>
              </a:rPr>
              <a:t> unidades). </a:t>
            </a:r>
          </a:p>
          <a:p>
            <a:pPr algn="just">
              <a:lnSpc>
                <a:spcPct val="150000"/>
              </a:lnSpc>
              <a:defRPr/>
            </a:pPr>
            <a:r>
              <a:rPr lang="pt-BR" dirty="0">
                <a:latin typeface="+mn-lt"/>
              </a:rPr>
              <a:t>	Uma dessas opções deve ser escolhida de acordo com as maiores dimensões do desenho que se pretende desenvolver.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t-BR" dirty="0">
                <a:latin typeface="+mn-lt"/>
              </a:rPr>
              <a:t> Quando o tamanho da área de trabalho difere muito das oferecidas pela opção </a:t>
            </a:r>
            <a:r>
              <a:rPr lang="pt-BR" i="1" dirty="0">
                <a:latin typeface="+mn-lt"/>
              </a:rPr>
              <a:t>Start </a:t>
            </a:r>
            <a:r>
              <a:rPr lang="pt-BR" i="1" dirty="0" err="1">
                <a:latin typeface="+mn-lt"/>
              </a:rPr>
              <a:t>from</a:t>
            </a:r>
            <a:r>
              <a:rPr lang="pt-BR" i="1" dirty="0">
                <a:latin typeface="+mn-lt"/>
              </a:rPr>
              <a:t> </a:t>
            </a:r>
            <a:r>
              <a:rPr lang="pt-BR" i="1" dirty="0" err="1">
                <a:latin typeface="+mn-lt"/>
              </a:rPr>
              <a:t>Scratch</a:t>
            </a:r>
            <a:r>
              <a:rPr lang="pt-BR" i="1" dirty="0">
                <a:latin typeface="+mn-lt"/>
              </a:rPr>
              <a:t>, </a:t>
            </a:r>
            <a:r>
              <a:rPr lang="pt-BR" dirty="0">
                <a:latin typeface="+mn-lt"/>
              </a:rPr>
              <a:t>utilizamos a opção </a:t>
            </a:r>
            <a:r>
              <a:rPr lang="pt-BR" i="1" dirty="0">
                <a:latin typeface="+mn-lt"/>
              </a:rPr>
              <a:t>Use a Wizard - </a:t>
            </a:r>
            <a:r>
              <a:rPr lang="pt-BR" i="1" dirty="0" err="1">
                <a:latin typeface="+mn-lt"/>
              </a:rPr>
              <a:t>Quick</a:t>
            </a:r>
            <a:r>
              <a:rPr lang="pt-BR" i="1" dirty="0">
                <a:latin typeface="+mn-lt"/>
              </a:rPr>
              <a:t> Setup. </a:t>
            </a:r>
            <a:r>
              <a:rPr lang="pt-BR" dirty="0">
                <a:latin typeface="+mn-lt"/>
              </a:rPr>
              <a:t>Esse item permite definir a unidade de medida (tradicionalmente utilizamos a </a:t>
            </a:r>
            <a:r>
              <a:rPr lang="pt-BR" i="1" dirty="0">
                <a:latin typeface="+mn-lt"/>
              </a:rPr>
              <a:t>Decimal</a:t>
            </a:r>
            <a:r>
              <a:rPr lang="pt-BR" dirty="0">
                <a:latin typeface="+mn-lt"/>
              </a:rPr>
              <a:t>) e o tamanho da área de trabalho. Só devemos lembrar de ajustar a visualização após o uso dessa opção, por meio do comando </a:t>
            </a:r>
            <a:r>
              <a:rPr lang="pt-BR" b="1" dirty="0">
                <a:latin typeface="+mn-lt"/>
              </a:rPr>
              <a:t>ZOOM – </a:t>
            </a:r>
            <a:r>
              <a:rPr lang="pt-BR" b="1" dirty="0" err="1">
                <a:latin typeface="+mn-lt"/>
              </a:rPr>
              <a:t>All</a:t>
            </a:r>
            <a:r>
              <a:rPr lang="pt-BR" dirty="0">
                <a:latin typeface="+mn-lt"/>
              </a:rPr>
              <a:t>.</a:t>
            </a:r>
          </a:p>
          <a:p>
            <a:pPr>
              <a:defRPr/>
            </a:pPr>
            <a:endParaRPr lang="pt-BR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uild="p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6861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2003644"/>
            <a:ext cx="6359040" cy="41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6963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75" y="2500313"/>
            <a:ext cx="3734631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8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571750"/>
            <a:ext cx="4179600" cy="32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7066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285992"/>
            <a:ext cx="4436435" cy="36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4786314" y="1714488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5786446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6786578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7786710" y="2071678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70662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" y="2117716"/>
            <a:ext cx="5067036" cy="39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ítulo 7"/>
          <p:cNvSpPr txBox="1">
            <a:spLocks/>
          </p:cNvSpPr>
          <p:nvPr/>
        </p:nvSpPr>
        <p:spPr>
          <a:xfrm>
            <a:off x="5214942" y="1857364"/>
            <a:ext cx="1214446" cy="442915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L + </a:t>
            </a:r>
            <a:r>
              <a:rPr lang="pt-BR" i="1" dirty="0" err="1">
                <a:latin typeface="Arial" pitchFamily="34" charset="0"/>
                <a:ea typeface="+mj-ea"/>
                <a:cs typeface="Arial" pitchFamily="34" charset="0"/>
              </a:rPr>
              <a:t>Enter</a:t>
            </a:r>
            <a:r>
              <a:rPr lang="pt-BR" i="1" dirty="0">
                <a:latin typeface="Impact" pitchFamily="34" charset="0"/>
                <a:ea typeface="+mj-ea"/>
                <a:cs typeface="+mj-cs"/>
              </a:rPr>
              <a:t> </a:t>
            </a:r>
            <a:endParaRPr lang="pt-BR" sz="1600" i="1" dirty="0">
              <a:latin typeface="Arial" pitchFamily="34" charset="0"/>
              <a:ea typeface="+mj-ea"/>
              <a:cs typeface="Arial" pitchFamily="34" charset="0"/>
            </a:endParaRP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P1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ea typeface="+mj-ea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8" name="Título 7"/>
          <p:cNvSpPr txBox="1">
            <a:spLocks/>
          </p:cNvSpPr>
          <p:nvPr/>
        </p:nvSpPr>
        <p:spPr>
          <a:xfrm>
            <a:off x="6215074" y="2214554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9" name="Título 7"/>
          <p:cNvSpPr txBox="1">
            <a:spLocks/>
          </p:cNvSpPr>
          <p:nvPr/>
        </p:nvSpPr>
        <p:spPr>
          <a:xfrm>
            <a:off x="7215206" y="2214554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0" name="Título 7"/>
          <p:cNvSpPr txBox="1">
            <a:spLocks/>
          </p:cNvSpPr>
          <p:nvPr/>
        </p:nvSpPr>
        <p:spPr>
          <a:xfrm>
            <a:off x="8215338" y="2214554"/>
            <a:ext cx="928694" cy="4071966"/>
          </a:xfrm>
          <a:prstGeom prst="rect">
            <a:avLst/>
          </a:prstGeom>
        </p:spPr>
        <p:txBody>
          <a:bodyPr lIns="0" rIns="0" bIns="0" anchor="b">
            <a:normAutofit lnSpcReduction="1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lnSpc>
                <a:spcPct val="150000"/>
              </a:lnSpc>
              <a:spcAft>
                <a:spcPts val="0"/>
              </a:spcAft>
              <a:defRPr/>
            </a:pPr>
            <a:r>
              <a:rPr lang="pt-BR" i="1" dirty="0">
                <a:latin typeface="Arial" pitchFamily="34" charset="0"/>
                <a:cs typeface="Arial" pitchFamily="34" charset="0"/>
              </a:rPr>
              <a:t>_______</a:t>
            </a:r>
          </a:p>
          <a:p>
            <a:pPr fontAlgn="auto">
              <a:spcAft>
                <a:spcPts val="0"/>
              </a:spcAft>
              <a:defRPr/>
            </a:pPr>
            <a:endParaRPr lang="pt-BR" i="1" dirty="0"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7168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9725" y="2071688"/>
            <a:ext cx="3660775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7750" y="2028825"/>
            <a:ext cx="3143250" cy="4043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EXERCÍCIOS</a:t>
            </a:r>
          </a:p>
        </p:txBody>
      </p:sp>
      <p:pic>
        <p:nvPicPr>
          <p:cNvPr id="7270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50" y="2305050"/>
            <a:ext cx="40862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1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5" y="2376488"/>
            <a:ext cx="3643313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POLYGON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238" y="1549400"/>
            <a:ext cx="357187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/>
          <p:nvPr/>
        </p:nvSpPr>
        <p:spPr>
          <a:xfrm>
            <a:off x="214313" y="2571750"/>
            <a:ext cx="3786187" cy="3540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buFont typeface="Arial" pitchFamily="34" charset="0"/>
              <a:buChar char="•"/>
              <a:defRPr/>
            </a:pPr>
            <a:r>
              <a:rPr lang="pt-BR" sz="1600" dirty="0">
                <a:latin typeface="+mn-lt"/>
              </a:rPr>
              <a:t> </a:t>
            </a:r>
            <a:r>
              <a:rPr lang="pt-BR" sz="1600" b="1" dirty="0">
                <a:latin typeface="+mn-lt"/>
              </a:rPr>
              <a:t>CIRCUMCRIBED </a:t>
            </a:r>
            <a:r>
              <a:rPr lang="pt-BR" sz="1600" dirty="0">
                <a:latin typeface="+mn-lt"/>
              </a:rPr>
              <a:t>– Desenha o polígono definindo seu centro e raio, o polígono é desenhado tangenciando externamente a circunferência imaginária;</a:t>
            </a:r>
          </a:p>
          <a:p>
            <a:pPr algn="just"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dirty="0">
                <a:latin typeface="+mn-lt"/>
              </a:rPr>
              <a:t> INSCRIBED – </a:t>
            </a:r>
            <a:r>
              <a:rPr lang="pt-BR" sz="1600" dirty="0">
                <a:latin typeface="+mn-lt"/>
              </a:rPr>
              <a:t>Desenha o polígono definindo seu centro e um raio, o polígono é desenhado tangenciando internamente a circunferência imaginária;</a:t>
            </a:r>
          </a:p>
          <a:p>
            <a:pPr algn="just">
              <a:defRPr/>
            </a:pPr>
            <a:endParaRPr lang="pt-BR" sz="1600" dirty="0">
              <a:latin typeface="+mn-lt"/>
            </a:endParaRPr>
          </a:p>
          <a:p>
            <a:pPr algn="just">
              <a:buFont typeface="Arial" pitchFamily="34" charset="0"/>
              <a:buChar char="•"/>
              <a:defRPr/>
            </a:pPr>
            <a:r>
              <a:rPr lang="pt-BR" sz="1600" b="1" dirty="0">
                <a:latin typeface="+mn-lt"/>
              </a:rPr>
              <a:t>EDGE</a:t>
            </a:r>
            <a:r>
              <a:rPr lang="pt-BR" sz="1600" dirty="0">
                <a:latin typeface="+mn-lt"/>
              </a:rPr>
              <a:t> – Desenha polígono a partir de um lado.</a:t>
            </a:r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2063" y="3921125"/>
            <a:ext cx="1143000" cy="96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2500313"/>
            <a:ext cx="1123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7589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2063" y="5214938"/>
            <a:ext cx="2447925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Polygon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POL + ENTER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7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7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MOVE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500063" y="2000250"/>
            <a:ext cx="4071937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1600" b="1" dirty="0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 dirty="0">
                <a:latin typeface="+mn-lt"/>
              </a:rPr>
              <a:t> Quando o objeto é selecionado, um ponto de referência para o arrasto do objeto é solicitado, se for necessário um ponto de precisão usa-se o </a:t>
            </a:r>
            <a:r>
              <a:rPr lang="pt-BR" sz="1600" dirty="0" err="1">
                <a:latin typeface="+mn-lt"/>
              </a:rPr>
              <a:t>Osnap</a:t>
            </a:r>
            <a:r>
              <a:rPr lang="pt-BR" sz="1600" dirty="0">
                <a:latin typeface="+mn-lt"/>
              </a:rPr>
              <a:t> para exatidão de captura, onde é confirmado com &lt;ENTER&gt;</a:t>
            </a:r>
          </a:p>
          <a:p>
            <a:pPr algn="just"/>
            <a:endParaRPr lang="pt-BR" sz="1600" b="1" dirty="0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 dirty="0">
                <a:latin typeface="+mn-lt"/>
              </a:rPr>
              <a:t>  Após a escolha do ponto do arrasto é solicitado o outro ponto de fixação, que também poderá ser clicado com ou sem precisão, &lt;ENTER&gt; par confirmar a movimentação.</a:t>
            </a:r>
          </a:p>
          <a:p>
            <a:pPr algn="just"/>
            <a:endParaRPr lang="pt-BR" sz="1600" dirty="0">
              <a:latin typeface="Arial Narrow" pitchFamily="34" charset="0"/>
            </a:endParaRPr>
          </a:p>
          <a:p>
            <a:pPr algn="just"/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: M + ENTER</a:t>
            </a:r>
          </a:p>
          <a:p>
            <a:pPr algn="just"/>
            <a:r>
              <a:rPr lang="pt-BR" sz="1600" dirty="0" err="1">
                <a:latin typeface="+mn-lt"/>
              </a:rPr>
              <a:t>Select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objects</a:t>
            </a:r>
            <a:r>
              <a:rPr lang="pt-BR" sz="1600" dirty="0">
                <a:latin typeface="+mn-lt"/>
              </a:rPr>
              <a:t>: </a:t>
            </a:r>
            <a:r>
              <a:rPr lang="pt-BR" sz="1600" b="1" dirty="0">
                <a:latin typeface="+mn-lt"/>
              </a:rPr>
              <a:t>P1</a:t>
            </a:r>
          </a:p>
          <a:p>
            <a:pPr algn="just"/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second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of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displacement</a:t>
            </a:r>
            <a:r>
              <a:rPr lang="pt-BR" sz="1600" dirty="0">
                <a:latin typeface="+mn-lt"/>
              </a:rPr>
              <a:t> 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&lt;use </a:t>
            </a:r>
            <a:r>
              <a:rPr lang="pt-BR" sz="1600" dirty="0" err="1">
                <a:latin typeface="+mn-lt"/>
              </a:rPr>
              <a:t>first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as </a:t>
            </a:r>
            <a:r>
              <a:rPr lang="pt-BR" sz="1600" dirty="0" err="1">
                <a:latin typeface="+mn-lt"/>
              </a:rPr>
              <a:t>displacement</a:t>
            </a:r>
            <a:r>
              <a:rPr lang="pt-BR" sz="1600" dirty="0">
                <a:latin typeface="+mn-lt"/>
              </a:rPr>
              <a:t>: </a:t>
            </a:r>
            <a:r>
              <a:rPr lang="pt-BR" sz="1600" b="1" dirty="0">
                <a:latin typeface="+mn-lt"/>
              </a:rPr>
              <a:t>P2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MODIFY  »  Move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M + ENTER</a:t>
            </a:r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562100"/>
            <a:ext cx="4095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7755" y="3395663"/>
            <a:ext cx="4200525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1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COPY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214282" y="2285992"/>
            <a:ext cx="4071937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pt-BR" sz="1600" b="1" dirty="0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 dirty="0">
                <a:latin typeface="Arial Narrow" pitchFamily="34" charset="0"/>
              </a:rPr>
              <a:t> </a:t>
            </a:r>
            <a:r>
              <a:rPr lang="pt-BR" sz="1600" dirty="0">
                <a:latin typeface="+mn-lt"/>
              </a:rPr>
              <a:t>Segue a mesma forma que o comando move » Seleção do Objeto » Ponto Arrastado » Ponto de fixação.</a:t>
            </a:r>
          </a:p>
          <a:p>
            <a:pPr algn="just">
              <a:buFont typeface="Arial" charset="0"/>
              <a:buChar char="•"/>
            </a:pPr>
            <a:endParaRPr lang="pt-BR" sz="1600" dirty="0">
              <a:latin typeface="+mn-lt"/>
            </a:endParaRPr>
          </a:p>
          <a:p>
            <a:pPr algn="just"/>
            <a:endParaRPr lang="pt-BR" sz="1600" dirty="0">
              <a:latin typeface="+mn-lt"/>
            </a:endParaRPr>
          </a:p>
          <a:p>
            <a:pPr algn="just"/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: CO + ENTER</a:t>
            </a:r>
          </a:p>
          <a:p>
            <a:pPr algn="just"/>
            <a:r>
              <a:rPr lang="pt-BR" sz="1600" dirty="0" err="1">
                <a:latin typeface="+mn-lt"/>
              </a:rPr>
              <a:t>Select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objects</a:t>
            </a:r>
            <a:r>
              <a:rPr lang="pt-BR" sz="1600" dirty="0">
                <a:latin typeface="+mn-lt"/>
              </a:rPr>
              <a:t>: </a:t>
            </a:r>
            <a:r>
              <a:rPr lang="pt-BR" sz="1600" b="1" dirty="0">
                <a:latin typeface="+mn-lt"/>
              </a:rPr>
              <a:t>43 </a:t>
            </a:r>
            <a:r>
              <a:rPr lang="pt-BR" sz="1600" b="1" dirty="0" err="1">
                <a:latin typeface="+mn-lt"/>
              </a:rPr>
              <a:t>found</a:t>
            </a:r>
            <a:endParaRPr lang="pt-BR" sz="1600" b="1" dirty="0">
              <a:latin typeface="+mn-lt"/>
            </a:endParaRPr>
          </a:p>
          <a:p>
            <a:pPr algn="just"/>
            <a:r>
              <a:rPr lang="pt-BR" sz="1600" dirty="0" err="1">
                <a:latin typeface="+mn-lt"/>
              </a:rPr>
              <a:t>Specify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second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point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of</a:t>
            </a:r>
            <a:r>
              <a:rPr lang="pt-BR" sz="1600" dirty="0">
                <a:latin typeface="+mn-lt"/>
              </a:rPr>
              <a:t> </a:t>
            </a:r>
            <a:r>
              <a:rPr lang="pt-BR" sz="1600" dirty="0" err="1">
                <a:latin typeface="+mn-lt"/>
              </a:rPr>
              <a:t>displacement</a:t>
            </a:r>
            <a:r>
              <a:rPr lang="pt-BR" sz="1600" dirty="0">
                <a:latin typeface="+mn-lt"/>
              </a:rPr>
              <a:t>  </a:t>
            </a:r>
            <a:r>
              <a:rPr lang="pt-BR" sz="1600" dirty="0" err="1">
                <a:latin typeface="+mn-lt"/>
              </a:rPr>
              <a:t>or</a:t>
            </a:r>
            <a:r>
              <a:rPr lang="pt-BR" sz="1600" dirty="0">
                <a:latin typeface="+mn-lt"/>
              </a:rPr>
              <a:t> &lt;[</a:t>
            </a:r>
            <a:r>
              <a:rPr lang="pt-BR" sz="1600" dirty="0" err="1">
                <a:latin typeface="+mn-lt"/>
              </a:rPr>
              <a:t>Multiple</a:t>
            </a:r>
            <a:r>
              <a:rPr lang="pt-BR" sz="1600" dirty="0">
                <a:latin typeface="+mn-lt"/>
              </a:rPr>
              <a:t>]: </a:t>
            </a:r>
            <a:r>
              <a:rPr lang="pt-BR" sz="1600" b="1" dirty="0">
                <a:latin typeface="+mn-lt"/>
              </a:rPr>
              <a:t>Permite a geração de cópias múltiplas até que se digite a tecla &lt;ENTER&gt;.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MODIFY  »  </a:t>
            </a:r>
            <a:r>
              <a:rPr lang="pt-BR" sz="1600" dirty="0" err="1">
                <a:latin typeface="+mn-lt"/>
              </a:rPr>
              <a:t>Copy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CO + ENTER</a:t>
            </a:r>
          </a:p>
        </p:txBody>
      </p:sp>
      <p:pic>
        <p:nvPicPr>
          <p:cNvPr id="78856" name="Picture 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357188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50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2264638"/>
            <a:ext cx="4762716" cy="309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ARC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500063" y="2000250"/>
            <a:ext cx="4071937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pt-BR" sz="1600" b="1" dirty="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 dirty="0">
                <a:latin typeface="Arial Narrow" pitchFamily="34" charset="0"/>
              </a:rPr>
              <a:t> Define o arco com 3 pontos de sua circunferência; </a:t>
            </a:r>
            <a:r>
              <a:rPr lang="pt-BR" sz="1400" dirty="0">
                <a:latin typeface="Arial Narrow" pitchFamily="34" charset="0"/>
              </a:rPr>
              <a:t>[ P1 » P2 » P3]</a:t>
            </a:r>
          </a:p>
          <a:p>
            <a:pPr lvl="1" algn="just">
              <a:buFont typeface="Arial" charset="0"/>
              <a:buChar char="•"/>
            </a:pPr>
            <a:endParaRPr lang="pt-BR" sz="1600" dirty="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 dirty="0">
                <a:latin typeface="Arial Narrow" pitchFamily="34" charset="0"/>
              </a:rPr>
              <a:t> Start, Center, </a:t>
            </a:r>
            <a:r>
              <a:rPr lang="pt-BR" sz="1600" dirty="0" err="1">
                <a:latin typeface="Arial Narrow" pitchFamily="34" charset="0"/>
              </a:rPr>
              <a:t>End</a:t>
            </a:r>
            <a:r>
              <a:rPr lang="pt-BR" sz="1600" dirty="0">
                <a:latin typeface="Arial Narrow" pitchFamily="34" charset="0"/>
              </a:rPr>
              <a:t> – Início, centro e fim; </a:t>
            </a:r>
          </a:p>
          <a:p>
            <a:pPr lvl="1" algn="just"/>
            <a:r>
              <a:rPr lang="pt-BR" sz="1600" dirty="0">
                <a:latin typeface="Arial Narrow" pitchFamily="34" charset="0"/>
              </a:rPr>
              <a:t>   </a:t>
            </a:r>
            <a:r>
              <a:rPr lang="pt-BR" sz="1400" dirty="0">
                <a:latin typeface="Arial Narrow" pitchFamily="34" charset="0"/>
              </a:rPr>
              <a:t>[ P1 » P2 » P3] </a:t>
            </a:r>
          </a:p>
          <a:p>
            <a:pPr lvl="1" algn="just">
              <a:buFont typeface="Arial" charset="0"/>
              <a:buChar char="•"/>
            </a:pPr>
            <a:endParaRPr lang="pt-BR" sz="1600" dirty="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 dirty="0">
                <a:latin typeface="Arial Narrow" pitchFamily="34" charset="0"/>
              </a:rPr>
              <a:t> Start, Center, Ângulo - Start, Center e o ângulo relativo; </a:t>
            </a:r>
            <a:r>
              <a:rPr lang="pt-BR" sz="1400" dirty="0">
                <a:latin typeface="Arial Narrow" pitchFamily="34" charset="0"/>
              </a:rPr>
              <a:t>[ P1 » P2 » Valor do Ângulo]</a:t>
            </a:r>
          </a:p>
          <a:p>
            <a:pPr lvl="1" algn="just">
              <a:buFont typeface="Arial" charset="0"/>
              <a:buChar char="•"/>
            </a:pPr>
            <a:endParaRPr lang="pt-BR" sz="1600" dirty="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 dirty="0">
                <a:latin typeface="Arial Narrow" pitchFamily="34" charset="0"/>
              </a:rPr>
              <a:t> Start, Center, </a:t>
            </a:r>
            <a:r>
              <a:rPr lang="pt-BR" sz="1600" dirty="0" err="1">
                <a:latin typeface="Arial Narrow" pitchFamily="34" charset="0"/>
              </a:rPr>
              <a:t>Length</a:t>
            </a:r>
            <a:r>
              <a:rPr lang="pt-BR" sz="1600" dirty="0">
                <a:latin typeface="Arial Narrow" pitchFamily="34" charset="0"/>
              </a:rPr>
              <a:t> – Início, centro e o comprimento da corda; </a:t>
            </a:r>
            <a:r>
              <a:rPr lang="pt-BR" sz="1400" dirty="0">
                <a:latin typeface="Arial Narrow" pitchFamily="34" charset="0"/>
              </a:rPr>
              <a:t>[ P1 »  C » P2 » Comprimento da Corda]</a:t>
            </a:r>
          </a:p>
          <a:p>
            <a:pPr lvl="1" algn="just">
              <a:buFont typeface="Arial" charset="0"/>
              <a:buChar char="•"/>
            </a:pPr>
            <a:endParaRPr lang="pt-BR" sz="1600" dirty="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 dirty="0">
                <a:latin typeface="Arial Narrow" pitchFamily="34" charset="0"/>
              </a:rPr>
              <a:t>Start, </a:t>
            </a:r>
            <a:r>
              <a:rPr lang="pt-BR" sz="1600" dirty="0" err="1">
                <a:latin typeface="Arial Narrow" pitchFamily="34" charset="0"/>
              </a:rPr>
              <a:t>End</a:t>
            </a:r>
            <a:r>
              <a:rPr lang="pt-BR" sz="1600" dirty="0">
                <a:latin typeface="Arial Narrow" pitchFamily="34" charset="0"/>
              </a:rPr>
              <a:t>, </a:t>
            </a:r>
            <a:r>
              <a:rPr lang="pt-BR" sz="1600" dirty="0" err="1">
                <a:latin typeface="Arial Narrow" pitchFamily="34" charset="0"/>
              </a:rPr>
              <a:t>Direction</a:t>
            </a:r>
            <a:r>
              <a:rPr lang="pt-BR" sz="1600" dirty="0">
                <a:latin typeface="Arial Narrow" pitchFamily="34" charset="0"/>
              </a:rPr>
              <a:t> – Início, Fim e um ângulo de tangente; </a:t>
            </a:r>
            <a:r>
              <a:rPr lang="pt-BR" sz="1400" dirty="0">
                <a:latin typeface="Arial Narrow" pitchFamily="34" charset="0"/>
              </a:rPr>
              <a:t>[ P1 » E » P2 » D » Define o Ângulo da tangente]</a:t>
            </a:r>
          </a:p>
          <a:p>
            <a:pPr lvl="1">
              <a:buFont typeface="Arial" charset="0"/>
              <a:buChar char="•"/>
            </a:pPr>
            <a:endParaRPr lang="pt-BR" sz="1600" dirty="0">
              <a:latin typeface="Arial Narrow" pitchFamily="34" charset="0"/>
            </a:endParaRPr>
          </a:p>
          <a:p>
            <a:endParaRPr lang="pt-BR" sz="1600" b="1" dirty="0">
              <a:latin typeface="Arial Narrow" pitchFamily="34" charset="0"/>
            </a:endParaRPr>
          </a:p>
          <a:p>
            <a:endParaRPr lang="pt-BR" sz="1600" dirty="0">
              <a:latin typeface="Arial Narrow" pitchFamily="34" charset="0"/>
            </a:endParaRPr>
          </a:p>
          <a:p>
            <a:endParaRPr lang="pt-BR" sz="1600" dirty="0">
              <a:latin typeface="Arial Narrow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Arc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 + ENTER</a:t>
            </a: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35718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322513"/>
            <a:ext cx="3048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2928938"/>
            <a:ext cx="4000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2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8800" y="3571875"/>
            <a:ext cx="300038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3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" y="4271963"/>
            <a:ext cx="300038" cy="30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0113" y="2214563"/>
            <a:ext cx="1076325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3" y="2813050"/>
            <a:ext cx="714375" cy="54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8" name="Picture 1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11713" y="3571875"/>
            <a:ext cx="831850" cy="49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9" name="Picture 11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786313" y="4286250"/>
            <a:ext cx="887412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0" name="Picture 1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86313" y="5165725"/>
            <a:ext cx="1138237" cy="620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1" name="Picture 1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1500" y="5214938"/>
            <a:ext cx="300038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3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73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3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73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3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ítulo 9"/>
          <p:cNvSpPr>
            <a:spLocks noGrp="1"/>
          </p:cNvSpPr>
          <p:nvPr>
            <p:ph type="title"/>
          </p:nvPr>
        </p:nvSpPr>
        <p:spPr>
          <a:xfrm>
            <a:off x="481042" y="966770"/>
            <a:ext cx="8305800" cy="91841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000" i="1" dirty="0" smtClean="0">
                <a:solidFill>
                  <a:schemeClr val="tx1"/>
                </a:solidFill>
                <a:latin typeface="Impact" pitchFamily="34" charset="0"/>
              </a:rPr>
              <a:t> Iniciar um  Desenho</a:t>
            </a:r>
            <a:endParaRPr lang="pt-BR" sz="3000" i="1" dirty="0">
              <a:solidFill>
                <a:schemeClr val="tx1"/>
              </a:solidFill>
              <a:latin typeface="Impact" pitchFamily="34" charset="0"/>
            </a:endParaRPr>
          </a:p>
        </p:txBody>
      </p:sp>
      <p:sp>
        <p:nvSpPr>
          <p:cNvPr id="6" name="Título 9"/>
          <p:cNvSpPr txBox="1">
            <a:spLocks/>
          </p:cNvSpPr>
          <p:nvPr/>
        </p:nvSpPr>
        <p:spPr bwMode="auto">
          <a:xfrm>
            <a:off x="71406" y="2000240"/>
            <a:ext cx="3643338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just">
              <a:lnSpc>
                <a:spcPct val="150000"/>
              </a:lnSpc>
              <a:buFont typeface="Wingdings" pitchFamily="2" charset="2"/>
              <a:buChar char="Ø"/>
              <a:defRPr/>
            </a:pPr>
            <a:r>
              <a:rPr lang="pt-BR" dirty="0">
                <a:latin typeface="+mn-lt"/>
              </a:rPr>
              <a:t>As Obs.: caso o programa não ofereça a tela inicial com as opções para um novo desenho, é necessário configurar o comando </a:t>
            </a:r>
            <a:r>
              <a:rPr lang="pt-BR" b="1" dirty="0">
                <a:latin typeface="+mn-lt"/>
              </a:rPr>
              <a:t>OPTIONS – System – General </a:t>
            </a:r>
            <a:r>
              <a:rPr lang="pt-BR" b="1" dirty="0" err="1">
                <a:latin typeface="+mn-lt"/>
              </a:rPr>
              <a:t>Options</a:t>
            </a:r>
            <a:r>
              <a:rPr lang="pt-BR" b="1" dirty="0">
                <a:latin typeface="+mn-lt"/>
              </a:rPr>
              <a:t> – Startup</a:t>
            </a:r>
            <a:r>
              <a:rPr lang="pt-BR" dirty="0">
                <a:latin typeface="+mn-lt"/>
              </a:rPr>
              <a:t> para a opção </a:t>
            </a:r>
            <a:r>
              <a:rPr lang="pt-BR" b="1" i="1" dirty="0">
                <a:latin typeface="+mn-lt"/>
              </a:rPr>
              <a:t>Show Startup </a:t>
            </a:r>
            <a:r>
              <a:rPr lang="pt-BR" b="1" i="1" dirty="0" err="1">
                <a:latin typeface="+mn-lt"/>
              </a:rPr>
              <a:t>dialog</a:t>
            </a:r>
            <a:r>
              <a:rPr lang="pt-BR" b="1" i="1" dirty="0">
                <a:latin typeface="+mn-lt"/>
              </a:rPr>
              <a:t> </a:t>
            </a:r>
            <a:r>
              <a:rPr lang="pt-BR" b="1" i="1" dirty="0" err="1">
                <a:latin typeface="+mn-lt"/>
              </a:rPr>
              <a:t>box</a:t>
            </a:r>
            <a:r>
              <a:rPr lang="pt-BR" dirty="0">
                <a:latin typeface="+mn-lt"/>
              </a:rPr>
              <a:t>.</a:t>
            </a: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dirty="0">
              <a:latin typeface="+mn-lt"/>
            </a:endParaRPr>
          </a:p>
          <a:p>
            <a:pPr>
              <a:defRPr/>
            </a:pPr>
            <a:endParaRPr lang="pt-BR" sz="1400" dirty="0"/>
          </a:p>
        </p:txBody>
      </p:sp>
      <p:pic>
        <p:nvPicPr>
          <p:cNvPr id="15366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44925" y="1903413"/>
            <a:ext cx="5286375" cy="414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build="allAtOnce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ARC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500063" y="2000250"/>
            <a:ext cx="4071937" cy="526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pt-BR" sz="1600" b="1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Start, End, Direction – Início, fim e um ângulo de tangente; [ P1 » E » P2 » D » Define o Ângulo da tangente];</a:t>
            </a: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Start, End, Radius – Início, fim e um raio de concordância; [ P1 » E » P2 » R » Entre com valor do Raio ] </a:t>
            </a: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Start, End, Angle – Início, fim e um ângulo de projeção; [ P1 » E » P2 » A » Ângulo de inclusão (Projeção)] </a:t>
            </a: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Center, Start, End – Centro, início e fim;</a:t>
            </a:r>
          </a:p>
          <a:p>
            <a:pPr lvl="1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/>
            <a:endParaRPr lang="pt-BR" sz="1600">
              <a:latin typeface="Arial Narrow" pitchFamily="34" charset="0"/>
            </a:endParaRPr>
          </a:p>
          <a:p>
            <a:endParaRPr lang="pt-BR" sz="1600" b="1">
              <a:latin typeface="Arial Narrow" pitchFamily="34" charset="0"/>
            </a:endParaRPr>
          </a:p>
          <a:p>
            <a:endParaRPr lang="pt-BR" sz="1600">
              <a:latin typeface="Arial Narrow" pitchFamily="34" charset="0"/>
            </a:endParaRPr>
          </a:p>
          <a:p>
            <a:endParaRPr lang="pt-BR" sz="1600">
              <a:latin typeface="Arial Narrow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Arc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 + ENTER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357188" cy="37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2332038"/>
            <a:ext cx="361950" cy="382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3" y="3286125"/>
            <a:ext cx="360362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7838" y="4286250"/>
            <a:ext cx="379412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7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4825" y="5429250"/>
            <a:ext cx="303213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25" y="2071688"/>
            <a:ext cx="1495425" cy="75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0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072063" y="3265488"/>
            <a:ext cx="1428750" cy="66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1" name="Picture 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72063" y="4000500"/>
            <a:ext cx="1065212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63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153025" y="5246688"/>
            <a:ext cx="1062038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ARC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500063" y="2079625"/>
            <a:ext cx="4071937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pt-BR" sz="1600" b="1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Center, Start, Ângulo – Início, centro e o ângulo relativo; [ C » P1 » P2 » Insira o valor do Ângulo]</a:t>
            </a: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Center,Start, Length – Centro, início e o comprimento da corda; [ C » P1 » P2 » Comprimento da corda ] </a:t>
            </a: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Continue – Continua onde parou </a:t>
            </a:r>
          </a:p>
          <a:p>
            <a:pPr lvl="1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lvl="1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endParaRPr lang="pt-BR" sz="1600" b="1">
              <a:latin typeface="Arial Narrow" pitchFamily="34" charset="0"/>
            </a:endParaRPr>
          </a:p>
          <a:p>
            <a:endParaRPr lang="pt-BR" sz="1600">
              <a:latin typeface="Arial Narrow" pitchFamily="34" charset="0"/>
            </a:endParaRPr>
          </a:p>
          <a:p>
            <a:endParaRPr lang="pt-BR" sz="1600">
              <a:latin typeface="Arial Narrow" pitchFamily="34" charset="0"/>
            </a:endParaRP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DRAW  »  </a:t>
            </a:r>
            <a:r>
              <a:rPr lang="pt-BR" sz="1600" dirty="0" err="1">
                <a:latin typeface="+mn-lt"/>
              </a:rPr>
              <a:t>Arc</a:t>
            </a:r>
            <a:r>
              <a:rPr lang="pt-BR" sz="1600" dirty="0">
                <a:latin typeface="+mn-lt"/>
              </a:rPr>
              <a:t>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A + ENTER</a:t>
            </a:r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75" y="1571625"/>
            <a:ext cx="406400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063" y="2357438"/>
            <a:ext cx="357187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72063" y="2312988"/>
            <a:ext cx="1785937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63" y="3633788"/>
            <a:ext cx="357187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072063" y="3500438"/>
            <a:ext cx="20002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81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63" y="4848225"/>
            <a:ext cx="366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5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5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5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5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      OFFSET</a:t>
            </a:r>
          </a:p>
        </p:txBody>
      </p:sp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11600" y="1512888"/>
            <a:ext cx="277813" cy="185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CaixaDeTexto 11"/>
          <p:cNvSpPr txBox="1">
            <a:spLocks noChangeArrowheads="1"/>
          </p:cNvSpPr>
          <p:nvPr/>
        </p:nvSpPr>
        <p:spPr bwMode="auto">
          <a:xfrm>
            <a:off x="500063" y="2079625"/>
            <a:ext cx="4500562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pt-BR" sz="1600" b="1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Inicialmente é necessário entrar com o valor da distância para a cópia paralela do objeto &lt;ENTER&gt;;</a:t>
            </a: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Seleciona-se a linha ou objeto que irá gerar a cópia paralela &lt;ENTER&gt;;</a:t>
            </a:r>
          </a:p>
          <a:p>
            <a:pPr algn="just">
              <a:buFont typeface="Arial" charset="0"/>
              <a:buChar char="•"/>
            </a:pPr>
            <a:endParaRPr lang="pt-BR" sz="1600">
              <a:latin typeface="Arial Narrow" pitchFamily="34" charset="0"/>
            </a:endParaRPr>
          </a:p>
          <a:p>
            <a:pPr algn="just">
              <a:buFont typeface="Arial" charset="0"/>
              <a:buChar char="•"/>
            </a:pPr>
            <a:r>
              <a:rPr lang="pt-BR" sz="1600">
                <a:latin typeface="Arial Narrow" pitchFamily="34" charset="0"/>
              </a:rPr>
              <a:t> É solicitado o clique na tela gráfica, qual lado ( direita, esquerda -  acima, abaixo) onde se quer a cópia, o comando se mantém ativo, gerando cópias até das próprias cópias até a confirmação &lt;ENTER&gt;.</a:t>
            </a:r>
          </a:p>
        </p:txBody>
      </p:sp>
      <p:sp>
        <p:nvSpPr>
          <p:cNvPr id="9" name="CaixaDeTexto 8"/>
          <p:cNvSpPr txBox="1"/>
          <p:nvPr/>
        </p:nvSpPr>
        <p:spPr>
          <a:xfrm>
            <a:off x="3106738" y="1428750"/>
            <a:ext cx="41433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t-BR" sz="1600" dirty="0">
                <a:latin typeface="+mn-lt"/>
              </a:rPr>
              <a:t>Acesso         MODIFY  »  Offset </a:t>
            </a:r>
          </a:p>
          <a:p>
            <a:pPr>
              <a:lnSpc>
                <a:spcPct val="150000"/>
              </a:lnSpc>
              <a:defRPr/>
            </a:pPr>
            <a:r>
              <a:rPr lang="pt-BR" sz="1600" dirty="0" err="1">
                <a:latin typeface="+mn-lt"/>
              </a:rPr>
              <a:t>Command</a:t>
            </a:r>
            <a:r>
              <a:rPr lang="pt-BR" sz="1600" dirty="0">
                <a:latin typeface="+mn-lt"/>
              </a:rPr>
              <a:t> : O + ENTER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38" y="1500188"/>
            <a:ext cx="392112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29250" y="2571750"/>
            <a:ext cx="283527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9" grpId="0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pic>
        <p:nvPicPr>
          <p:cNvPr id="77829" name="Picture 6" descr="01_imagem_3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1946275"/>
            <a:ext cx="3095625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7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85860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6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142875" y="2079625"/>
            <a:ext cx="74295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600">
                <a:latin typeface="Constantia" pitchFamily="18" charset="0"/>
              </a:rPr>
              <a:t>Command</a:t>
            </a:r>
            <a:r>
              <a:rPr lang="en-US" sz="1600" b="1">
                <a:latin typeface="Constantia" pitchFamily="18" charset="0"/>
              </a:rPr>
              <a:t>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L</a:t>
            </a:r>
            <a:endParaRPr lang="pt-BR" sz="1600" b="1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LINE Specify first point: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P1 &lt;Ortho on (f8)</a:t>
            </a:r>
            <a:r>
              <a:rPr lang="en-US" sz="1600" b="1">
                <a:latin typeface="Constantia" pitchFamily="18" charset="0"/>
              </a:rPr>
              <a:t>&gt; </a:t>
            </a:r>
            <a:r>
              <a:rPr lang="en-US" sz="1600">
                <a:latin typeface="Constantia" pitchFamily="18" charset="0"/>
              </a:rPr>
              <a:t>(ativar a opção ORTHO)</a:t>
            </a:r>
            <a:endParaRPr lang="pt-BR" sz="1600">
              <a:latin typeface="Constantia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LINE Specify first point: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O</a:t>
            </a:r>
            <a:endParaRPr lang="pt-BR" sz="1600" b="1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OFFSET Current settings: Erase source=No  Layer=Source OFFSETGAPTYPE=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Specify offset distance or [Through/Erase/Layer] &lt;1.0000&gt;: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Select object to offset or [Exit/Undo]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P5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Specify point on side to offset or [Exit/Multiple/Undo]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P6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600">
                <a:latin typeface="Constantia" pitchFamily="18" charset="0"/>
              </a:rPr>
              <a:t>Select object to offset or [Exit/Undo] &lt;Exit&gt;: </a:t>
            </a:r>
            <a:r>
              <a:rPr lang="en-US" sz="1600" b="1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Constantia" pitchFamily="18" charset="0"/>
            </a:endParaRPr>
          </a:p>
        </p:txBody>
      </p:sp>
      <p:pic>
        <p:nvPicPr>
          <p:cNvPr id="78854" name="Picture 2" descr="01_imagem_3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2319338"/>
            <a:ext cx="2305050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0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8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6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4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6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78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78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9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5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7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144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142875" y="1863725"/>
            <a:ext cx="7643813" cy="4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sz="1500" dirty="0">
                <a:latin typeface="Constantia" pitchFamily="18" charset="0"/>
              </a:rPr>
              <a:t>Command: 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C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CIRCLE Specify center point for circle or [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3P/2P</a:t>
            </a:r>
            <a:r>
              <a:rPr lang="en-US" sz="1500" dirty="0">
                <a:latin typeface="Constantia" pitchFamily="18" charset="0"/>
              </a:rPr>
              <a:t>/</a:t>
            </a:r>
            <a:r>
              <a:rPr lang="en-US" sz="1500" dirty="0" err="1">
                <a:latin typeface="Constantia" pitchFamily="18" charset="0"/>
              </a:rPr>
              <a:t>Ttr</a:t>
            </a:r>
            <a:r>
              <a:rPr lang="en-US" sz="1500" dirty="0">
                <a:latin typeface="Constantia" pitchFamily="18" charset="0"/>
              </a:rPr>
              <a:t> (tan </a:t>
            </a:r>
            <a:r>
              <a:rPr lang="en-US" sz="1500" dirty="0" err="1">
                <a:latin typeface="Constantia" pitchFamily="18" charset="0"/>
              </a:rPr>
              <a:t>tan</a:t>
            </a:r>
            <a:r>
              <a:rPr lang="en-US" sz="1500" dirty="0">
                <a:latin typeface="Constantia" pitchFamily="18" charset="0"/>
              </a:rPr>
              <a:t> radius)]: </a:t>
            </a:r>
          </a:p>
          <a:p>
            <a:pPr algn="just"/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 (intersection)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Specify radius of circle or [Diameter]: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12</a:t>
            </a:r>
            <a:endParaRPr lang="pt-B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Command: 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CIRCLE Specify center point for circle or [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3P/2P</a:t>
            </a:r>
            <a:r>
              <a:rPr lang="en-US" sz="1500" dirty="0">
                <a:latin typeface="Constantia" pitchFamily="18" charset="0"/>
              </a:rPr>
              <a:t>/</a:t>
            </a:r>
            <a:r>
              <a:rPr lang="en-US" sz="1500" dirty="0" err="1">
                <a:latin typeface="Constantia" pitchFamily="18" charset="0"/>
              </a:rPr>
              <a:t>Ttr</a:t>
            </a:r>
            <a:r>
              <a:rPr lang="en-US" sz="1500" dirty="0">
                <a:latin typeface="Constantia" pitchFamily="18" charset="0"/>
              </a:rPr>
              <a:t> (tan </a:t>
            </a:r>
            <a:r>
              <a:rPr lang="en-US" sz="1500" dirty="0" err="1">
                <a:latin typeface="Constantia" pitchFamily="18" charset="0"/>
              </a:rPr>
              <a:t>tan</a:t>
            </a:r>
            <a:r>
              <a:rPr lang="en-US" sz="1500" dirty="0">
                <a:latin typeface="Constantia" pitchFamily="18" charset="0"/>
              </a:rPr>
              <a:t> radius)]: </a:t>
            </a:r>
          </a:p>
          <a:p>
            <a:pPr algn="just"/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 (intersection)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Specify radius of circle or [Diameter] 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&lt;12.0000&gt;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: D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Specify diameter of circle &lt;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24.0000</a:t>
            </a:r>
            <a:r>
              <a:rPr lang="en-US" sz="1500" dirty="0">
                <a:latin typeface="Constantia" pitchFamily="18" charset="0"/>
              </a:rPr>
              <a:t>&gt;: 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pt-B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Command: 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CIRCLE Specify center point for circle or [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3P/2P</a:t>
            </a:r>
            <a:r>
              <a:rPr lang="en-US" sz="1500" dirty="0">
                <a:latin typeface="Constantia" pitchFamily="18" charset="0"/>
              </a:rPr>
              <a:t>/</a:t>
            </a:r>
            <a:r>
              <a:rPr lang="en-US" sz="1500" dirty="0" err="1">
                <a:latin typeface="Constantia" pitchFamily="18" charset="0"/>
              </a:rPr>
              <a:t>Ttr</a:t>
            </a:r>
            <a:r>
              <a:rPr lang="en-US" sz="1500" dirty="0">
                <a:latin typeface="Constantia" pitchFamily="18" charset="0"/>
              </a:rPr>
              <a:t> (tan </a:t>
            </a:r>
            <a:r>
              <a:rPr lang="en-US" sz="1500" dirty="0" err="1">
                <a:latin typeface="Constantia" pitchFamily="18" charset="0"/>
              </a:rPr>
              <a:t>tan</a:t>
            </a:r>
            <a:r>
              <a:rPr lang="en-US" sz="1500" dirty="0">
                <a:latin typeface="Constantia" pitchFamily="18" charset="0"/>
              </a:rPr>
              <a:t> radius)]:</a:t>
            </a:r>
          </a:p>
          <a:p>
            <a:pPr algn="just"/>
            <a:r>
              <a:rPr lang="en-US" sz="1500" dirty="0">
                <a:latin typeface="Constantia" pitchFamily="18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 (intersection)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Specify radius of circle or [Diameter] &lt;6.0000&gt;: 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43</a:t>
            </a:r>
            <a:endParaRPr lang="pt-BR" sz="1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Command: 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ENTER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CIRCLE Specify center point for circle or [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3P/2P</a:t>
            </a:r>
            <a:r>
              <a:rPr lang="en-US" sz="1500" dirty="0">
                <a:latin typeface="Constantia" pitchFamily="18" charset="0"/>
              </a:rPr>
              <a:t>/</a:t>
            </a:r>
            <a:r>
              <a:rPr lang="en-US" sz="1500" dirty="0" err="1">
                <a:latin typeface="Constantia" pitchFamily="18" charset="0"/>
              </a:rPr>
              <a:t>Ttr</a:t>
            </a:r>
            <a:r>
              <a:rPr lang="en-US" sz="1500" dirty="0">
                <a:latin typeface="Constantia" pitchFamily="18" charset="0"/>
              </a:rPr>
              <a:t> (tan </a:t>
            </a:r>
            <a:r>
              <a:rPr lang="en-US" sz="1500" dirty="0" err="1">
                <a:latin typeface="Constantia" pitchFamily="18" charset="0"/>
              </a:rPr>
              <a:t>tan</a:t>
            </a:r>
            <a:r>
              <a:rPr lang="en-US" sz="1500" dirty="0">
                <a:latin typeface="Constantia" pitchFamily="18" charset="0"/>
              </a:rPr>
              <a:t> radius)]: </a:t>
            </a:r>
          </a:p>
          <a:p>
            <a:pPr algn="just"/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 (intersection)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en-US" sz="1500" dirty="0">
                <a:latin typeface="Constantia" pitchFamily="18" charset="0"/>
              </a:rPr>
              <a:t>Specify radius of circle or [Diameter] &lt;</a:t>
            </a:r>
            <a:r>
              <a:rPr lang="en-US" sz="1500" dirty="0">
                <a:latin typeface="Times New Roman" pitchFamily="18" charset="0"/>
                <a:cs typeface="Times New Roman" pitchFamily="18" charset="0"/>
              </a:rPr>
              <a:t>43.0000</a:t>
            </a:r>
            <a:r>
              <a:rPr lang="en-US" sz="1500" dirty="0">
                <a:latin typeface="Constantia" pitchFamily="18" charset="0"/>
              </a:rPr>
              <a:t>&gt;:</a:t>
            </a:r>
            <a:r>
              <a:rPr lang="en-US" sz="1600" b="1" dirty="0">
                <a:solidFill>
                  <a:srgbClr val="FF0000"/>
                </a:solidFill>
                <a:latin typeface="Constantia" pitchFamily="18" charset="0"/>
              </a:rPr>
              <a:t> D</a:t>
            </a:r>
            <a:endParaRPr lang="pt-BR" sz="1600" b="1" dirty="0">
              <a:solidFill>
                <a:srgbClr val="FF0000"/>
              </a:solidFill>
              <a:latin typeface="Constantia" pitchFamily="18" charset="0"/>
            </a:endParaRPr>
          </a:p>
          <a:p>
            <a:pPr algn="just"/>
            <a:r>
              <a:rPr lang="pt-BR" sz="1500" dirty="0" err="1">
                <a:latin typeface="Constantia" pitchFamily="18" charset="0"/>
              </a:rPr>
              <a:t>Specify</a:t>
            </a:r>
            <a:r>
              <a:rPr lang="pt-BR" sz="1500" dirty="0">
                <a:latin typeface="Constantia" pitchFamily="18" charset="0"/>
              </a:rPr>
              <a:t> </a:t>
            </a:r>
            <a:r>
              <a:rPr lang="pt-BR" sz="1500" dirty="0" err="1">
                <a:latin typeface="Constantia" pitchFamily="18" charset="0"/>
              </a:rPr>
              <a:t>diameter</a:t>
            </a:r>
            <a:r>
              <a:rPr lang="pt-BR" sz="1500" dirty="0">
                <a:latin typeface="Constantia" pitchFamily="18" charset="0"/>
              </a:rPr>
              <a:t> </a:t>
            </a:r>
            <a:r>
              <a:rPr lang="pt-BR" sz="1500" dirty="0" err="1">
                <a:latin typeface="Constantia" pitchFamily="18" charset="0"/>
              </a:rPr>
              <a:t>of</a:t>
            </a:r>
            <a:r>
              <a:rPr lang="pt-BR" sz="1500" dirty="0">
                <a:latin typeface="Constantia" pitchFamily="18" charset="0"/>
              </a:rPr>
              <a:t> </a:t>
            </a:r>
            <a:r>
              <a:rPr lang="pt-BR" sz="1500" dirty="0" err="1">
                <a:latin typeface="Constantia" pitchFamily="18" charset="0"/>
              </a:rPr>
              <a:t>circle</a:t>
            </a:r>
            <a:r>
              <a:rPr lang="pt-BR" sz="1500" dirty="0">
                <a:latin typeface="Constantia" pitchFamily="18" charset="0"/>
              </a:rPr>
              <a:t> &lt;</a:t>
            </a:r>
            <a:r>
              <a:rPr lang="pt-BR" sz="1500" dirty="0">
                <a:latin typeface="Times New Roman" pitchFamily="18" charset="0"/>
                <a:cs typeface="Times New Roman" pitchFamily="18" charset="0"/>
              </a:rPr>
              <a:t>86.0000</a:t>
            </a:r>
            <a:r>
              <a:rPr lang="pt-BR" sz="1500" dirty="0">
                <a:latin typeface="Constantia" pitchFamily="18" charset="0"/>
              </a:rPr>
              <a:t>&gt;: </a:t>
            </a:r>
            <a:r>
              <a:rPr lang="pt-B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31</a:t>
            </a:r>
          </a:p>
        </p:txBody>
      </p:sp>
      <p:pic>
        <p:nvPicPr>
          <p:cNvPr id="79878" name="Picture 2" descr="01_imagem_3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8" y="2143125"/>
            <a:ext cx="2319337" cy="340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9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3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3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6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4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3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9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1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4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2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1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1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4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/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144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7" name="CaixaDeTexto 6"/>
          <p:cNvSpPr txBox="1">
            <a:spLocks noChangeArrowheads="1"/>
          </p:cNvSpPr>
          <p:nvPr/>
        </p:nvSpPr>
        <p:spPr bwMode="auto">
          <a:xfrm>
            <a:off x="142875" y="1928813"/>
            <a:ext cx="8643938" cy="474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LINE Specify first point: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 (tangent)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 (tangent)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LINE Specify first point: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 (tangent)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 (tangent)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Specify next point or [Undo]: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</a:p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TRIM Current settings: Projection=UCS, Edge=None</a:t>
            </a:r>
            <a:br>
              <a:rPr lang="en-US" sz="1500">
                <a:latin typeface="Constantia" pitchFamily="18" charset="0"/>
              </a:rPr>
            </a:br>
            <a:r>
              <a:rPr lang="en-US" sz="1500">
                <a:latin typeface="Constantia" pitchFamily="18" charset="0"/>
              </a:rPr>
              <a:t>Select cutting edges ...</a:t>
            </a:r>
            <a:endParaRPr lang="pt-BR" sz="1500">
              <a:latin typeface="Constantia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 or &lt;select all&gt;: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pPr algn="just"/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0902" name="Picture 2" descr="01_imagem_3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000250"/>
            <a:ext cx="2228850" cy="302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3" name="Picture 3" descr="01_imagem_4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0" y="2071688"/>
            <a:ext cx="1952625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09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809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1" dur="500"/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500"/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5" dur="500"/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144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81925" name="CaixaDeTexto 6"/>
          <p:cNvSpPr txBox="1">
            <a:spLocks noChangeArrowheads="1"/>
          </p:cNvSpPr>
          <p:nvPr/>
        </p:nvSpPr>
        <p:spPr bwMode="auto">
          <a:xfrm>
            <a:off x="142875" y="1928813"/>
            <a:ext cx="8643938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CIRCLE Specify center point for circle or [3P/2P/Ttr (tan tan radius)]: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 (intersection)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Specify radius of circle or [Diameter] &lt;3.1250&gt;: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OFFSET Current settings: Erase source=No  Layer=Source  OFFSETGAPTYPE =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 </a:t>
            </a: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Specify offset distance or [Through/Erase/Layer] &lt;51.0000&gt;: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15.5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Select object to offset or [Exit/Undo]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Specify point on side to offset or [Exit/Multiple/Undo]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Select object to offset or [Exit/Undo]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Specify point on side to offset or [Exit/Multiple/Undo]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P5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en-US" sz="1500">
                <a:latin typeface="Constantia" pitchFamily="18" charset="0"/>
              </a:rPr>
              <a:t>Select object to offset or [Exit/Undo] &lt;Exit&gt;: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pPr algn="just"/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26" name="Picture 2" descr="01_imagem_4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97700" y="2767028"/>
            <a:ext cx="2133600" cy="287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19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1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1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81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19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81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19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819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19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819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9" dur="500"/>
                                        <p:tgtEl>
                                          <p:spTgt spid="819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7"/>
          <p:cNvSpPr txBox="1">
            <a:spLocks/>
          </p:cNvSpPr>
          <p:nvPr/>
        </p:nvSpPr>
        <p:spPr bwMode="auto">
          <a:xfrm>
            <a:off x="214314" y="1214422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32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82949" name="CaixaDeTexto 6"/>
          <p:cNvSpPr txBox="1">
            <a:spLocks noChangeArrowheads="1"/>
          </p:cNvSpPr>
          <p:nvPr/>
        </p:nvSpPr>
        <p:spPr bwMode="auto">
          <a:xfrm>
            <a:off x="142875" y="1928813"/>
            <a:ext cx="8643938" cy="424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TRIM Current settings: Projection=UCS, Edge=None</a:t>
            </a:r>
            <a:br>
              <a:rPr lang="en-US" sz="1500">
                <a:latin typeface="Constantia" pitchFamily="18" charset="0"/>
              </a:rPr>
            </a:br>
            <a:r>
              <a:rPr lang="en-US" sz="1500">
                <a:latin typeface="Constantia" pitchFamily="18" charset="0"/>
              </a:rPr>
              <a:t>Select cutting edges ...</a:t>
            </a:r>
            <a:endParaRPr lang="pt-BR" sz="1500">
              <a:latin typeface="Constantia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 or &lt;select all&gt;: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P5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P6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P7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P8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P9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P10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pPr algn="just"/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2950" name="Picture 2" descr="01_imagem_4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3" y="1785938"/>
            <a:ext cx="1550987" cy="212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2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2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829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8" dur="500"/>
                                        <p:tgtEl>
                                          <p:spTgt spid="82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829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6" dur="500"/>
                                        <p:tgtEl>
                                          <p:spTgt spid="829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829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4" dur="500"/>
                                        <p:tgtEl>
                                          <p:spTgt spid="829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0" dur="500"/>
                                        <p:tgtEl>
                                          <p:spTgt spid="829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2" dur="500"/>
                                        <p:tgtEl>
                                          <p:spTgt spid="829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829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0" dur="500"/>
                                        <p:tgtEl>
                                          <p:spTgt spid="829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6" dur="500"/>
                                        <p:tgtEl>
                                          <p:spTgt spid="829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8" dur="500"/>
                                        <p:tgtEl>
                                          <p:spTgt spid="829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3" dur="500"/>
                                        <p:tgtEl>
                                          <p:spTgt spid="829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94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4" name="Picture 7" descr="01_imagem_4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57813" y="1785938"/>
            <a:ext cx="1990725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975" name="Picture 8" descr="01_imagem_4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10438" y="2028825"/>
            <a:ext cx="1619250" cy="172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ítulo 7"/>
          <p:cNvSpPr txBox="1">
            <a:spLocks/>
          </p:cNvSpPr>
          <p:nvPr/>
        </p:nvSpPr>
        <p:spPr bwMode="auto">
          <a:xfrm>
            <a:off x="214282" y="1142984"/>
            <a:ext cx="7929586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fontAlgn="auto"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pt-BR" sz="2800" i="1" dirty="0">
                <a:latin typeface="Impact" pitchFamily="34" charset="0"/>
                <a:ea typeface="+mj-ea"/>
                <a:cs typeface="+mj-cs"/>
              </a:rPr>
              <a:t> EXERCÍCIO PASSO A PASSO</a:t>
            </a:r>
          </a:p>
        </p:txBody>
      </p:sp>
      <p:sp>
        <p:nvSpPr>
          <p:cNvPr id="83973" name="CaixaDeTexto 6"/>
          <p:cNvSpPr txBox="1">
            <a:spLocks noChangeArrowheads="1"/>
          </p:cNvSpPr>
          <p:nvPr/>
        </p:nvSpPr>
        <p:spPr bwMode="auto">
          <a:xfrm>
            <a:off x="142875" y="1785938"/>
            <a:ext cx="8643938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1500" b="1">
                <a:latin typeface="Constantia" pitchFamily="18" charset="0"/>
              </a:rPr>
              <a:t>Apague as linhas de centro para melhorar a visualização.</a:t>
            </a:r>
          </a:p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ERASE 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</a:p>
          <a:p>
            <a:r>
              <a:rPr lang="pt-BR" sz="1500" b="1">
                <a:latin typeface="Constantia" pitchFamily="18" charset="0"/>
              </a:rPr>
              <a:t>Defina o contorno do desenho eliminando os pedaços que não fazem parte da figura</a:t>
            </a:r>
            <a:r>
              <a:rPr lang="pt-BR" sz="1500">
                <a:latin typeface="Constantia" pitchFamily="18" charset="0"/>
              </a:rPr>
              <a:t>.</a:t>
            </a:r>
            <a:endParaRPr lang="en-US" sz="1500">
              <a:latin typeface="Constantia" pitchFamily="18" charset="0"/>
            </a:endParaRPr>
          </a:p>
          <a:p>
            <a:r>
              <a:rPr lang="en-US" sz="1500">
                <a:latin typeface="Constantia" pitchFamily="18" charset="0"/>
              </a:rPr>
              <a:t>Command: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TRIM Current settings: Projection=UCS, Edge=None</a:t>
            </a:r>
            <a:br>
              <a:rPr lang="en-US" sz="1500">
                <a:latin typeface="Constantia" pitchFamily="18" charset="0"/>
              </a:rPr>
            </a:br>
            <a:r>
              <a:rPr lang="en-US" sz="1500">
                <a:latin typeface="Constantia" pitchFamily="18" charset="0"/>
              </a:rPr>
              <a:t>Select cutting edges ...</a:t>
            </a:r>
            <a:endParaRPr lang="pt-BR" sz="1500">
              <a:latin typeface="Constantia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 or &lt;select all&gt;: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P1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P2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objects: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P3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P4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P5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1500">
                <a:latin typeface="Constantia" pitchFamily="18" charset="0"/>
              </a:rPr>
              <a:t>Select object to trim or shift-select to extend or [Fence/Crossing/Project/Edge/eRase/Undo]: </a:t>
            </a:r>
            <a:r>
              <a:rPr lang="en-US" sz="1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ENTER</a:t>
            </a:r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pt-BR" sz="1600" i="1"/>
          </a:p>
          <a:p>
            <a:pPr algn="just"/>
            <a:endParaRPr lang="pt-BR" sz="1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2" dur="500"/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0" dur="500"/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8" dur="500"/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6" dur="500"/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4" dur="500"/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839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2" dur="500"/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0" dur="500"/>
                                        <p:tgtEl>
                                          <p:spTgt spid="839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39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76" dur="500"/>
                                        <p:tgtEl>
                                          <p:spTgt spid="839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839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4" dur="500"/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83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92" dur="500"/>
                                        <p:tgtEl>
                                          <p:spTgt spid="839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8" dur="500"/>
                                        <p:tgtEl>
                                          <p:spTgt spid="839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0" dur="500"/>
                                        <p:tgtEl>
                                          <p:spTgt spid="83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839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8" dur="500"/>
                                        <p:tgtEl>
                                          <p:spTgt spid="839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839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6" dur="500"/>
                                        <p:tgtEl>
                                          <p:spTgt spid="839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2" dur="500"/>
                                        <p:tgtEl>
                                          <p:spTgt spid="839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24" dur="500"/>
                                        <p:tgtEl>
                                          <p:spTgt spid="839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8397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2" dur="500"/>
                                        <p:tgtEl>
                                          <p:spTgt spid="839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00"/>
                                        <p:tgtEl>
                                          <p:spTgt spid="8397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0" dur="500"/>
                                        <p:tgtEl>
                                          <p:spTgt spid="8397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6" dur="500"/>
                                        <p:tgtEl>
                                          <p:spTgt spid="8397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2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8" dur="500"/>
                                        <p:tgtEl>
                                          <p:spTgt spid="8397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3" dur="500"/>
                                        <p:tgtEl>
                                          <p:spTgt spid="8397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97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xo">
  <a:themeElements>
    <a:clrScheme name="Flux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x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x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x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ux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8641</TotalTime>
  <Words>10342</Words>
  <Application>Microsoft Office PowerPoint</Application>
  <PresentationFormat>Apresentação na tela (4:3)</PresentationFormat>
  <Paragraphs>1814</Paragraphs>
  <Slides>154</Slides>
  <Notes>2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de slides</vt:lpstr>
      </vt:variant>
      <vt:variant>
        <vt:i4>154</vt:i4>
      </vt:variant>
    </vt:vector>
  </HeadingPairs>
  <TitlesOfParts>
    <vt:vector size="156" baseType="lpstr">
      <vt:lpstr>Fluxo</vt:lpstr>
      <vt:lpstr>Equação</vt:lpstr>
      <vt:lpstr>Curso de  AutoCAD </vt:lpstr>
      <vt:lpstr> Introdução</vt:lpstr>
      <vt:lpstr> Conceitos</vt:lpstr>
      <vt:lpstr> Reconhecer o Ambiente de Trabalho</vt:lpstr>
      <vt:lpstr> Reconhecer o Ambiente de Trabalho</vt:lpstr>
      <vt:lpstr> A Tela Gráfica</vt:lpstr>
      <vt:lpstr> Iniciar um  Desenho</vt:lpstr>
      <vt:lpstr> Iniciar um  Desenho</vt:lpstr>
      <vt:lpstr> Iniciar um  Desenho</vt:lpstr>
      <vt:lpstr> Iniciar um  Desenho</vt:lpstr>
      <vt:lpstr> Teclas de F1 a F11</vt:lpstr>
      <vt:lpstr> Outros Comandos</vt:lpstr>
      <vt:lpstr>UNIDADES DE TRABALHO</vt:lpstr>
      <vt:lpstr>BARRA STANDARD</vt:lpstr>
      <vt:lpstr>BARRA STANDARD</vt:lpstr>
      <vt:lpstr>           LINE     </vt:lpstr>
      <vt:lpstr>           ERASE    </vt:lpstr>
      <vt:lpstr>   CRITÉRIOS DE SELEÇÃO    </vt:lpstr>
      <vt:lpstr>   COORDENADAS ABSOLUTAS CARTESIANA</vt:lpstr>
      <vt:lpstr> COORDENADAS ABSOLUTAS CARTESIANA  - #</vt:lpstr>
      <vt:lpstr>   COORDENADAS RELATIVAS CARTESIANAS - @</vt:lpstr>
      <vt:lpstr>   COORDENADAS RELATIVAS CARTESIANAS - @</vt:lpstr>
      <vt:lpstr>   EXEMPLO DE COORDENADAS RELATIVAS CARTESIANAS</vt:lpstr>
      <vt:lpstr>   EXEMPLO DE COORDENADAS RELATIVAS CARTESIANAS</vt:lpstr>
      <vt:lpstr>   EXEMPLO DE COORDENADAS RELATIVAS CARTESIANAS</vt:lpstr>
      <vt:lpstr>EXEMPLO DE COORDENADAS RELATIVAS CARTESIANAS</vt:lpstr>
      <vt:lpstr>EXEMPLO DE COORDENADAS RELATIVAS CARTESIANAS</vt:lpstr>
      <vt:lpstr>Slide 28</vt:lpstr>
      <vt:lpstr>Slide 29</vt:lpstr>
      <vt:lpstr>Slide 30</vt:lpstr>
      <vt:lpstr>Slide 31</vt:lpstr>
      <vt:lpstr>Slide 32</vt:lpstr>
      <vt:lpstr>Slide 33</vt:lpstr>
      <vt:lpstr>   COORDENADAS POLARES</vt:lpstr>
      <vt:lpstr>   COORDENADAS POLARES</vt:lpstr>
      <vt:lpstr>   COORDENADAS POLARES</vt:lpstr>
      <vt:lpstr>Slide 37</vt:lpstr>
      <vt:lpstr>Slide 38</vt:lpstr>
      <vt:lpstr>Slide 39</vt:lpstr>
      <vt:lpstr>   Exercícios</vt:lpstr>
      <vt:lpstr>   Exercícios</vt:lpstr>
      <vt:lpstr>   Exercícios</vt:lpstr>
      <vt:lpstr>   Exercícios</vt:lpstr>
      <vt:lpstr>   Exercícios</vt:lpstr>
      <vt:lpstr>   Exercícios</vt:lpstr>
      <vt:lpstr>   COORDENADAS AUTOMATICAS ORTOGONAIS</vt:lpstr>
      <vt:lpstr>   COORDENADAS AUTOMATICAS POLARES</vt:lpstr>
      <vt:lpstr>   COORDENADAS AUTOMATICAS POLARES</vt:lpstr>
      <vt:lpstr>TUTORIAL COORDENADAS AUTOMÁTICAS POLARES E USO    PROJEÇÕES ISOMÉTRICAS</vt:lpstr>
      <vt:lpstr> EXERCÍCIOS  DE PROJEÇÕES ISOMÉTRICAS</vt:lpstr>
      <vt:lpstr>   EXERCÍCIOS</vt:lpstr>
      <vt:lpstr>   EXERCÍCIOS</vt:lpstr>
      <vt:lpstr>   EXERCÍCIOS</vt:lpstr>
      <vt:lpstr>Slide 54</vt:lpstr>
      <vt:lpstr>Slide 55</vt:lpstr>
      <vt:lpstr>Slide 56</vt:lpstr>
      <vt:lpstr>Slide 57</vt:lpstr>
      <vt:lpstr>Slide 58</vt:lpstr>
      <vt:lpstr>   EXERCÍCIOS</vt:lpstr>
      <vt:lpstr>Slide 60</vt:lpstr>
      <vt:lpstr>Slide 61</vt:lpstr>
      <vt:lpstr>Slide 62</vt:lpstr>
      <vt:lpstr>Slide 63</vt:lpstr>
      <vt:lpstr>Slide 64</vt:lpstr>
      <vt:lpstr>Slide 65</vt:lpstr>
      <vt:lpstr>Slide 66</vt:lpstr>
      <vt:lpstr>Slide 67</vt:lpstr>
      <vt:lpstr>Slide 68</vt:lpstr>
      <vt:lpstr>Slide 69</vt:lpstr>
      <vt:lpstr>Slide 70</vt:lpstr>
      <vt:lpstr>Slide 71</vt:lpstr>
      <vt:lpstr>Slide 72</vt:lpstr>
      <vt:lpstr>Slide 73</vt:lpstr>
      <vt:lpstr>Slide 74</vt:lpstr>
      <vt:lpstr>Slide 75</vt:lpstr>
      <vt:lpstr>Slide 76</vt:lpstr>
      <vt:lpstr>Slide 77</vt:lpstr>
      <vt:lpstr>Slide 78</vt:lpstr>
      <vt:lpstr>Slide 79</vt:lpstr>
      <vt:lpstr>Slide 80</vt:lpstr>
      <vt:lpstr>Slide 81</vt:lpstr>
      <vt:lpstr>Slide 82</vt:lpstr>
      <vt:lpstr>Slide 83</vt:lpstr>
      <vt:lpstr>Slide 84</vt:lpstr>
      <vt:lpstr>Slide 85</vt:lpstr>
      <vt:lpstr>Slide 86</vt:lpstr>
      <vt:lpstr>Slide 87</vt:lpstr>
      <vt:lpstr>Slide 88</vt:lpstr>
      <vt:lpstr>Slide 89</vt:lpstr>
      <vt:lpstr>Slide 90</vt:lpstr>
      <vt:lpstr>Slide 91</vt:lpstr>
      <vt:lpstr>Slide 92</vt:lpstr>
      <vt:lpstr>Slide 93</vt:lpstr>
      <vt:lpstr>Slide 94</vt:lpstr>
      <vt:lpstr>Slide 95</vt:lpstr>
      <vt:lpstr>Slide 96</vt:lpstr>
      <vt:lpstr>Slide 97</vt:lpstr>
      <vt:lpstr>Slide 98</vt:lpstr>
      <vt:lpstr>Slide 99</vt:lpstr>
      <vt:lpstr>Slide 100</vt:lpstr>
      <vt:lpstr>Slide 101</vt:lpstr>
      <vt:lpstr>Slide 102</vt:lpstr>
      <vt:lpstr>Slide 103</vt:lpstr>
      <vt:lpstr>Slide 104</vt:lpstr>
      <vt:lpstr>Slide 105</vt:lpstr>
      <vt:lpstr>Slide 106</vt:lpstr>
      <vt:lpstr>Slide 107</vt:lpstr>
      <vt:lpstr>Slide 108</vt:lpstr>
      <vt:lpstr>Slide 109</vt:lpstr>
      <vt:lpstr>Slide 110</vt:lpstr>
      <vt:lpstr>Slide 111</vt:lpstr>
      <vt:lpstr>Slide 112</vt:lpstr>
      <vt:lpstr>Slide 113</vt:lpstr>
      <vt:lpstr>Slide 114</vt:lpstr>
      <vt:lpstr>Slide 115</vt:lpstr>
      <vt:lpstr>Slide 116</vt:lpstr>
      <vt:lpstr>Slide 117</vt:lpstr>
      <vt:lpstr>Slide 118</vt:lpstr>
      <vt:lpstr>Slide 119</vt:lpstr>
      <vt:lpstr>Slide 120</vt:lpstr>
      <vt:lpstr>Slide 121</vt:lpstr>
      <vt:lpstr>Slide 122</vt:lpstr>
      <vt:lpstr>Slide 123</vt:lpstr>
      <vt:lpstr>Slide 124</vt:lpstr>
      <vt:lpstr>Slide 125</vt:lpstr>
      <vt:lpstr>Slide 126</vt:lpstr>
      <vt:lpstr>Slide 127</vt:lpstr>
      <vt:lpstr>Slide 128</vt:lpstr>
      <vt:lpstr>Slide 129</vt:lpstr>
      <vt:lpstr>Slide 130</vt:lpstr>
      <vt:lpstr>Slide 131</vt:lpstr>
      <vt:lpstr>Slide 132</vt:lpstr>
      <vt:lpstr>Slide 133</vt:lpstr>
      <vt:lpstr>Slide 134</vt:lpstr>
      <vt:lpstr>Slide 135</vt:lpstr>
      <vt:lpstr>Slide 136</vt:lpstr>
      <vt:lpstr>Slide 137</vt:lpstr>
      <vt:lpstr>Slide 138</vt:lpstr>
      <vt:lpstr>Slide 139</vt:lpstr>
      <vt:lpstr>Slide 140</vt:lpstr>
      <vt:lpstr>Slide 141</vt:lpstr>
      <vt:lpstr>Slide 142</vt:lpstr>
      <vt:lpstr>Slide 143</vt:lpstr>
      <vt:lpstr>Slide 144</vt:lpstr>
      <vt:lpstr>Slide 145</vt:lpstr>
      <vt:lpstr>Slide 146</vt:lpstr>
      <vt:lpstr>Slide 147</vt:lpstr>
      <vt:lpstr>Slide 148</vt:lpstr>
      <vt:lpstr>Slide 149</vt:lpstr>
      <vt:lpstr>Slide 150</vt:lpstr>
      <vt:lpstr>Slide 151</vt:lpstr>
      <vt:lpstr>Slide 152</vt:lpstr>
      <vt:lpstr>Slide 153</vt:lpstr>
      <vt:lpstr>Slide 154</vt:lpstr>
    </vt:vector>
  </TitlesOfParts>
  <Company>unesp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mar</dc:creator>
  <cp:lastModifiedBy>estremot</cp:lastModifiedBy>
  <cp:revision>684</cp:revision>
  <dcterms:created xsi:type="dcterms:W3CDTF">2009-04-07T03:00:48Z</dcterms:created>
  <dcterms:modified xsi:type="dcterms:W3CDTF">2015-08-29T13:48:27Z</dcterms:modified>
</cp:coreProperties>
</file>